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42"/>
  </p:notesMasterIdLst>
  <p:sldIdLst>
    <p:sldId id="256" r:id="rId2"/>
    <p:sldId id="295" r:id="rId3"/>
    <p:sldId id="277" r:id="rId4"/>
    <p:sldId id="258" r:id="rId5"/>
    <p:sldId id="290" r:id="rId6"/>
    <p:sldId id="291" r:id="rId7"/>
    <p:sldId id="292" r:id="rId8"/>
    <p:sldId id="257" r:id="rId9"/>
    <p:sldId id="259" r:id="rId10"/>
    <p:sldId id="260" r:id="rId11"/>
    <p:sldId id="262" r:id="rId12"/>
    <p:sldId id="261" r:id="rId13"/>
    <p:sldId id="289" r:id="rId14"/>
    <p:sldId id="293" r:id="rId15"/>
    <p:sldId id="294" r:id="rId16"/>
    <p:sldId id="288" r:id="rId17"/>
    <p:sldId id="263" r:id="rId18"/>
    <p:sldId id="264" r:id="rId19"/>
    <p:sldId id="265" r:id="rId20"/>
    <p:sldId id="266" r:id="rId21"/>
    <p:sldId id="267" r:id="rId22"/>
    <p:sldId id="268" r:id="rId23"/>
    <p:sldId id="269" r:id="rId24"/>
    <p:sldId id="270" r:id="rId25"/>
    <p:sldId id="271" r:id="rId26"/>
    <p:sldId id="272" r:id="rId27"/>
    <p:sldId id="274" r:id="rId28"/>
    <p:sldId id="275" r:id="rId29"/>
    <p:sldId id="273" r:id="rId30"/>
    <p:sldId id="276" r:id="rId31"/>
    <p:sldId id="280" r:id="rId32"/>
    <p:sldId id="278" r:id="rId33"/>
    <p:sldId id="286" r:id="rId34"/>
    <p:sldId id="279" r:id="rId35"/>
    <p:sldId id="281" r:id="rId36"/>
    <p:sldId id="282" r:id="rId37"/>
    <p:sldId id="283" r:id="rId38"/>
    <p:sldId id="284" r:id="rId39"/>
    <p:sldId id="285" r:id="rId40"/>
    <p:sldId id="28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625" autoAdjust="0"/>
  </p:normalViewPr>
  <p:slideViewPr>
    <p:cSldViewPr>
      <p:cViewPr varScale="1">
        <p:scale>
          <a:sx n="68" d="100"/>
          <a:sy n="68" d="100"/>
        </p:scale>
        <p:origin x="-1362"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E6FF5D-E8F8-46B5-86ED-266C43F55405}" type="datetimeFigureOut">
              <a:rPr lang="fr-FR" smtClean="0"/>
              <a:pPr/>
              <a:t>24/08/2016</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D4AAD7-EFBB-40D5-BFFD-0AFC95BCA810}" type="slidenum">
              <a:rPr lang="fr-FR" smtClean="0"/>
              <a:pPr/>
              <a:t>‹N°›</a:t>
            </a:fld>
            <a:endParaRPr lang="fr-FR" dirty="0"/>
          </a:p>
        </p:txBody>
      </p:sp>
    </p:spTree>
    <p:extLst>
      <p:ext uri="{BB962C8B-B14F-4D97-AF65-F5344CB8AC3E}">
        <p14:creationId xmlns:p14="http://schemas.microsoft.com/office/powerpoint/2010/main" xmlns="" val="234843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10</a:t>
            </a:fld>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11</a:t>
            </a:fld>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12</a:t>
            </a:fld>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13</a:t>
            </a:fld>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14</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15</a:t>
            </a:fld>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16</a:t>
            </a:fld>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17</a:t>
            </a:fld>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18</a:t>
            </a:fld>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19</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20</a:t>
            </a:fld>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21</a:t>
            </a:fld>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22</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23</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24</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25</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26</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27</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28</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29</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a:t>
            </a:fld>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30</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31</a:t>
            </a:fld>
            <a:endParaRPr lang="fr-F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32</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33</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34</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35</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36</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37</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38</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39</a:t>
            </a:fld>
            <a:endParaRPr lang="fr-FR" dirty="0"/>
          </a:p>
        </p:txBody>
      </p:sp>
    </p:spTree>
    <p:extLst>
      <p:ext uri="{BB962C8B-B14F-4D97-AF65-F5344CB8AC3E}">
        <p14:creationId xmlns:p14="http://schemas.microsoft.com/office/powerpoint/2010/main" xmlns="" val="340002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4</a:t>
            </a:fld>
            <a:endParaRPr lang="fr-F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40</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5</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6</a:t>
            </a:fld>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7</a:t>
            </a:fld>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8</a:t>
            </a:fld>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4D4AAD7-EFBB-40D5-BFFD-0AFC95BCA810}" type="slidenum">
              <a:rPr lang="fr-FR" smtClean="0"/>
              <a:pPr/>
              <a:t>9</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fr-FR" smtClean="0"/>
              <a:t>Modifiez le style du titre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August 24,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August 24,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August 24,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D47BB8AF-C16A-4836-A92D-61834B5F0BA5}" type="datetime4">
              <a:rPr lang="en-US" smtClean="0"/>
              <a:pPr/>
              <a:t>August 24,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fr-FR" smtClean="0"/>
              <a:t>Modifiez le style du titre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647D2193-4505-4A75-99BB-880C6989A757}" type="datetime4">
              <a:rPr lang="en-US" smtClean="0"/>
              <a:pPr/>
              <a:t>August 24,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August 24, 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3AF7543A-E259-478F-9E0D-57BA40E442B7}" type="datetime4">
              <a:rPr lang="en-US" smtClean="0"/>
              <a:pPr/>
              <a:t>August 24, 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August 24, 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August 24, 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fr-FR" smtClean="0"/>
              <a:t>Modifiez le style du titre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DC7EAB0C-2220-4D0E-A0DD-DB7FA0F742F4}" type="datetime4">
              <a:rPr lang="en-US" smtClean="0"/>
              <a:pPr/>
              <a:t>August 24, 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‹N°›</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fr-FR" smtClean="0"/>
              <a:t>Modifiez le style du titre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8" name="Date Placeholder 7"/>
          <p:cNvSpPr>
            <a:spLocks noGrp="1"/>
          </p:cNvSpPr>
          <p:nvPr>
            <p:ph type="dt" sz="half" idx="10"/>
          </p:nvPr>
        </p:nvSpPr>
        <p:spPr/>
        <p:txBody>
          <a:bodyPr/>
          <a:lstStyle/>
          <a:p>
            <a:fld id="{E3416D63-31BF-4B94-B6C5-E20B2C63F515}" type="datetime4">
              <a:rPr lang="en-US" smtClean="0"/>
              <a:pPr/>
              <a:t>August 24, 2016</a:t>
            </a:fld>
            <a:endParaRPr lang="en-US" dirty="0"/>
          </a:p>
        </p:txBody>
      </p:sp>
      <p:sp>
        <p:nvSpPr>
          <p:cNvPr id="9" name="Slide Number Placeholder 8"/>
          <p:cNvSpPr>
            <a:spLocks noGrp="1"/>
          </p:cNvSpPr>
          <p:nvPr>
            <p:ph type="sldNum" sz="quarter" idx="11"/>
          </p:nvPr>
        </p:nvSpPr>
        <p:spPr/>
        <p:txBody>
          <a:bodyPr/>
          <a:lstStyle/>
          <a:p>
            <a:fld id="{2754ED01-E2A0-4C1E-8E21-014B99041579}" type="slidenum">
              <a:rPr lang="en-US" smtClean="0"/>
              <a:pPr/>
              <a:t>‹N°›</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754ED01-E2A0-4C1E-8E21-014B99041579}" type="slidenum">
              <a:rPr lang="en-US" smtClean="0"/>
              <a:pPr/>
              <a:t>‹N°›</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2B1B13E-D5AF-485E-81A1-82A140076526}" type="datetime4">
              <a:rPr lang="en-US" smtClean="0"/>
              <a:pPr/>
              <a:t>August 24, 2016</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419201"/>
            <a:ext cx="7543800" cy="2737991"/>
          </a:xfrm>
        </p:spPr>
        <p:txBody>
          <a:bodyPr/>
          <a:lstStyle/>
          <a:p>
            <a:r>
              <a:rPr lang="fr-FR" dirty="0" smtClean="0"/>
              <a:t>Gérer une page sur Facebook</a:t>
            </a:r>
            <a:endParaRPr lang="fr-FR" dirty="0"/>
          </a:p>
        </p:txBody>
      </p:sp>
      <p:sp>
        <p:nvSpPr>
          <p:cNvPr id="3" name="Sous-titre 2"/>
          <p:cNvSpPr>
            <a:spLocks noGrp="1"/>
          </p:cNvSpPr>
          <p:nvPr>
            <p:ph type="subTitle" idx="1"/>
          </p:nvPr>
        </p:nvSpPr>
        <p:spPr>
          <a:xfrm>
            <a:off x="685800" y="6093296"/>
            <a:ext cx="6461760" cy="576064"/>
          </a:xfrm>
        </p:spPr>
        <p:txBody>
          <a:bodyPr>
            <a:normAutofit fontScale="85000" lnSpcReduction="20000"/>
          </a:bodyPr>
          <a:lstStyle/>
          <a:p>
            <a:endParaRPr lang="fr-FR" dirty="0"/>
          </a:p>
          <a:p>
            <a:r>
              <a:rPr lang="fr-FR" dirty="0" smtClean="0"/>
              <a:t>Aurélie PINEAU</a:t>
            </a:r>
            <a:endParaRPr lang="fr-FR" dirty="0"/>
          </a:p>
        </p:txBody>
      </p:sp>
      <p:pic>
        <p:nvPicPr>
          <p:cNvPr id="4" name="Image 3"/>
          <p:cNvPicPr>
            <a:picLocks noChangeAspect="1"/>
          </p:cNvPicPr>
          <p:nvPr/>
        </p:nvPicPr>
        <p:blipFill>
          <a:blip r:embed="rId3" cstate="print"/>
          <a:stretch>
            <a:fillRect/>
          </a:stretch>
        </p:blipFill>
        <p:spPr>
          <a:xfrm>
            <a:off x="1547664" y="168920"/>
            <a:ext cx="5461000" cy="2540000"/>
          </a:xfrm>
          <a:prstGeom prst="rect">
            <a:avLst/>
          </a:prstGeom>
        </p:spPr>
      </p:pic>
    </p:spTree>
    <p:extLst>
      <p:ext uri="{BB962C8B-B14F-4D97-AF65-F5344CB8AC3E}">
        <p14:creationId xmlns:p14="http://schemas.microsoft.com/office/powerpoint/2010/main" xmlns="" val="4232814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page (d’entreprise)</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10</a:t>
            </a:fld>
            <a:endParaRPr lang="en-US" dirty="0"/>
          </a:p>
        </p:txBody>
      </p:sp>
      <p:pic>
        <p:nvPicPr>
          <p:cNvPr id="6" name="Espace réservé du contenu 5"/>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2060107" y="1738625"/>
            <a:ext cx="4877663" cy="4244846"/>
          </a:xfrm>
        </p:spPr>
      </p:pic>
      <p:sp>
        <p:nvSpPr>
          <p:cNvPr id="18" name="Rectangle à coins arrondis 17"/>
          <p:cNvSpPr/>
          <p:nvPr/>
        </p:nvSpPr>
        <p:spPr>
          <a:xfrm>
            <a:off x="2060107" y="3797423"/>
            <a:ext cx="2808311" cy="616447"/>
          </a:xfrm>
          <a:prstGeom prst="roundRect">
            <a:avLst>
              <a:gd name="adj" fmla="val 28194"/>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9" name="Flèche vers le bas 18"/>
          <p:cNvSpPr/>
          <p:nvPr/>
        </p:nvSpPr>
        <p:spPr>
          <a:xfrm rot="16200000" flipH="1">
            <a:off x="1607371" y="3796928"/>
            <a:ext cx="288036"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20" name="Espace réservé du contenu 7"/>
          <p:cNvSpPr txBox="1">
            <a:spLocks/>
          </p:cNvSpPr>
          <p:nvPr/>
        </p:nvSpPr>
        <p:spPr>
          <a:xfrm>
            <a:off x="-237058" y="3696443"/>
            <a:ext cx="1822449" cy="74656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Présentation de l’activité</a:t>
            </a:r>
            <a:endParaRPr lang="fr-FR" sz="2000" dirty="0"/>
          </a:p>
        </p:txBody>
      </p:sp>
      <p:sp>
        <p:nvSpPr>
          <p:cNvPr id="21" name="Rectangle à coins arrondis 20"/>
          <p:cNvSpPr/>
          <p:nvPr/>
        </p:nvSpPr>
        <p:spPr>
          <a:xfrm>
            <a:off x="2060108" y="4581128"/>
            <a:ext cx="4270720" cy="1512168"/>
          </a:xfrm>
          <a:prstGeom prst="roundRect">
            <a:avLst>
              <a:gd name="adj" fmla="val 7288"/>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
        <p:nvSpPr>
          <p:cNvPr id="22" name="Flèche vers le bas 21"/>
          <p:cNvSpPr/>
          <p:nvPr/>
        </p:nvSpPr>
        <p:spPr>
          <a:xfrm rot="5400000">
            <a:off x="6495529" y="4913598"/>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Espace réservé du contenu 7"/>
          <p:cNvSpPr txBox="1">
            <a:spLocks/>
          </p:cNvSpPr>
          <p:nvPr/>
        </p:nvSpPr>
        <p:spPr>
          <a:xfrm>
            <a:off x="6876256" y="4831061"/>
            <a:ext cx="1595446" cy="940297"/>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Publications précédentes</a:t>
            </a:r>
            <a:endParaRPr lang="fr-FR" sz="2000" dirty="0"/>
          </a:p>
        </p:txBody>
      </p:sp>
      <p:sp>
        <p:nvSpPr>
          <p:cNvPr id="24" name="Rectangle à coins arrondis 23"/>
          <p:cNvSpPr/>
          <p:nvPr/>
        </p:nvSpPr>
        <p:spPr>
          <a:xfrm>
            <a:off x="5652120" y="3797423"/>
            <a:ext cx="576068" cy="616448"/>
          </a:xfrm>
          <a:prstGeom prst="roundRect">
            <a:avLst>
              <a:gd name="adj" fmla="val 28194"/>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5" name="Flèche vers le bas 24"/>
          <p:cNvSpPr/>
          <p:nvPr/>
        </p:nvSpPr>
        <p:spPr>
          <a:xfrm rot="5400000">
            <a:off x="6444208" y="3709689"/>
            <a:ext cx="288034" cy="72007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6" name="Espace réservé du contenu 7"/>
          <p:cNvSpPr txBox="1">
            <a:spLocks/>
          </p:cNvSpPr>
          <p:nvPr/>
        </p:nvSpPr>
        <p:spPr>
          <a:xfrm>
            <a:off x="6876256" y="3717032"/>
            <a:ext cx="1534417" cy="86409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Nombre de « J’aime »</a:t>
            </a:r>
            <a:endParaRPr lang="fr-FR" sz="2000" dirty="0"/>
          </a:p>
        </p:txBody>
      </p:sp>
    </p:spTree>
    <p:extLst>
      <p:ext uri="{BB962C8B-B14F-4D97-AF65-F5344CB8AC3E}">
        <p14:creationId xmlns:p14="http://schemas.microsoft.com/office/powerpoint/2010/main" xmlns="" val="4024937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Page d’entreprise et compte personnel : pour quoi faire ?</a:t>
            </a:r>
            <a:endParaRPr lang="fr-FR" dirty="0"/>
          </a:p>
        </p:txBody>
      </p:sp>
      <p:sp>
        <p:nvSpPr>
          <p:cNvPr id="6" name="Espace réservé du texte 5"/>
          <p:cNvSpPr>
            <a:spLocks noGrp="1"/>
          </p:cNvSpPr>
          <p:nvPr>
            <p:ph type="body" idx="1"/>
          </p:nvPr>
        </p:nvSpPr>
        <p:spPr/>
        <p:txBody>
          <a:bodyPr/>
          <a:lstStyle/>
          <a:p>
            <a:r>
              <a:rPr lang="fr-FR" dirty="0" smtClean="0"/>
              <a:t>Page d’entreprise</a:t>
            </a:r>
            <a:endParaRPr lang="fr-FR" dirty="0"/>
          </a:p>
        </p:txBody>
      </p:sp>
      <p:sp>
        <p:nvSpPr>
          <p:cNvPr id="7" name="Espace réservé du contenu 6"/>
          <p:cNvSpPr>
            <a:spLocks noGrp="1"/>
          </p:cNvSpPr>
          <p:nvPr>
            <p:ph sz="half" idx="2"/>
          </p:nvPr>
        </p:nvSpPr>
        <p:spPr>
          <a:xfrm>
            <a:off x="457200" y="2174875"/>
            <a:ext cx="3657600" cy="2910309"/>
          </a:xfrm>
        </p:spPr>
        <p:txBody>
          <a:bodyPr>
            <a:normAutofit fontScale="85000" lnSpcReduction="10000"/>
          </a:bodyPr>
          <a:lstStyle/>
          <a:p>
            <a:r>
              <a:rPr lang="fr-FR" dirty="0" smtClean="0"/>
              <a:t>La page permet de communiquer au nom d’une entreprise par exemple sur Facebook. On peut ainsi promouvoir son activité et animer une communauté.</a:t>
            </a:r>
          </a:p>
          <a:p>
            <a:r>
              <a:rPr lang="fr-FR" dirty="0" smtClean="0"/>
              <a:t>On peut suivre le nombre de personnes qui aiment la page, et donc l’entreprise représentée.</a:t>
            </a:r>
            <a:endParaRPr lang="fr-FR" dirty="0"/>
          </a:p>
        </p:txBody>
      </p:sp>
      <p:sp>
        <p:nvSpPr>
          <p:cNvPr id="8" name="Espace réservé du texte 7"/>
          <p:cNvSpPr>
            <a:spLocks noGrp="1"/>
          </p:cNvSpPr>
          <p:nvPr>
            <p:ph type="body" sz="quarter" idx="3"/>
          </p:nvPr>
        </p:nvSpPr>
        <p:spPr/>
        <p:txBody>
          <a:bodyPr/>
          <a:lstStyle/>
          <a:p>
            <a:r>
              <a:rPr lang="fr-FR" dirty="0" smtClean="0"/>
              <a:t>Compte personnel</a:t>
            </a:r>
            <a:endParaRPr lang="fr-FR" dirty="0"/>
          </a:p>
        </p:txBody>
      </p:sp>
      <p:sp>
        <p:nvSpPr>
          <p:cNvPr id="9" name="Espace réservé du contenu 8"/>
          <p:cNvSpPr>
            <a:spLocks noGrp="1"/>
          </p:cNvSpPr>
          <p:nvPr>
            <p:ph sz="quarter" idx="4"/>
          </p:nvPr>
        </p:nvSpPr>
        <p:spPr>
          <a:xfrm>
            <a:off x="4419600" y="2174875"/>
            <a:ext cx="3657600" cy="2262237"/>
          </a:xfrm>
        </p:spPr>
        <p:txBody>
          <a:bodyPr>
            <a:normAutofit fontScale="85000" lnSpcReduction="10000"/>
          </a:bodyPr>
          <a:lstStyle/>
          <a:p>
            <a:r>
              <a:rPr lang="fr-FR" dirty="0" smtClean="0"/>
              <a:t>Facebook exige que les pages soient créées et administrées via un compte personnel.</a:t>
            </a:r>
          </a:p>
          <a:p>
            <a:r>
              <a:rPr lang="fr-FR" dirty="0" smtClean="0"/>
              <a:t>Le compte personnel, sous forme de journal, permet de communiquer au nom d’une personne physique</a:t>
            </a:r>
            <a:endParaRPr lang="fr-FR" dirty="0"/>
          </a:p>
        </p:txBody>
      </p:sp>
      <p:sp>
        <p:nvSpPr>
          <p:cNvPr id="5" name="Espace réservé du numéro de diapositive 4"/>
          <p:cNvSpPr>
            <a:spLocks noGrp="1"/>
          </p:cNvSpPr>
          <p:nvPr>
            <p:ph type="sldNum" sz="quarter" idx="12"/>
          </p:nvPr>
        </p:nvSpPr>
        <p:spPr/>
        <p:txBody>
          <a:bodyPr/>
          <a:lstStyle/>
          <a:p>
            <a:fld id="{2754ED01-E2A0-4C1E-8E21-014B99041579}" type="slidenum">
              <a:rPr lang="en-US" smtClean="0"/>
              <a:pPr/>
              <a:t>11</a:t>
            </a:fld>
            <a:endParaRPr lang="en-US" dirty="0"/>
          </a:p>
        </p:txBody>
      </p:sp>
      <p:sp>
        <p:nvSpPr>
          <p:cNvPr id="10" name="ZoneTexte 9"/>
          <p:cNvSpPr txBox="1"/>
          <p:nvPr/>
        </p:nvSpPr>
        <p:spPr>
          <a:xfrm>
            <a:off x="467544" y="5301208"/>
            <a:ext cx="7704856"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000" dirty="0" smtClean="0"/>
              <a:t>Facebook pénalise les pages créées sous forme de compte personnel, en supprimant tous les comptes et pages rattachés. </a:t>
            </a:r>
          </a:p>
          <a:p>
            <a:pPr algn="ctr"/>
            <a:r>
              <a:rPr lang="fr-FR" sz="2000" dirty="0" smtClean="0"/>
              <a:t>La page est un outil créé pour répondre au besoin de communication des entreprises sur les réseaux sociaux.</a:t>
            </a:r>
            <a:endParaRPr lang="fr-FR" sz="2000" dirty="0"/>
          </a:p>
        </p:txBody>
      </p:sp>
    </p:spTree>
    <p:extLst>
      <p:ext uri="{BB962C8B-B14F-4D97-AF65-F5344CB8AC3E}">
        <p14:creationId xmlns:p14="http://schemas.microsoft.com/office/powerpoint/2010/main" xmlns="" val="3928128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787208" cy="1143000"/>
          </a:xfrm>
        </p:spPr>
        <p:txBody>
          <a:bodyPr/>
          <a:lstStyle/>
          <a:p>
            <a:r>
              <a:rPr lang="fr-FR" dirty="0" smtClean="0"/>
              <a:t>Comment différencier une page d’entreprise d’un journal ?</a:t>
            </a:r>
            <a:endParaRPr lang="fr-FR" dirty="0"/>
          </a:p>
        </p:txBody>
      </p:sp>
      <p:pic>
        <p:nvPicPr>
          <p:cNvPr id="8" name="Espace réservé du contenu 7"/>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539552" y="1844824"/>
            <a:ext cx="6221052" cy="2160240"/>
          </a:xfrm>
        </p:spPr>
      </p:pic>
      <p:pic>
        <p:nvPicPr>
          <p:cNvPr id="9" name="Espace réservé du contenu 8"/>
          <p:cNvPicPr>
            <a:picLocks noGrp="1" noChangeAspect="1"/>
          </p:cNvPicPr>
          <p:nvPr>
            <p:ph sz="quarter" idx="4"/>
          </p:nvPr>
        </p:nvPicPr>
        <p:blipFill>
          <a:blip r:embed="rId4" cstate="print">
            <a:extLst>
              <a:ext uri="{28A0092B-C50C-407E-A947-70E740481C1C}">
                <a14:useLocalDpi xmlns:a14="http://schemas.microsoft.com/office/drawing/2010/main" xmlns="" val="0"/>
              </a:ext>
            </a:extLst>
          </a:blip>
          <a:stretch>
            <a:fillRect/>
          </a:stretch>
        </p:blipFill>
        <p:spPr>
          <a:xfrm>
            <a:off x="539552" y="4653136"/>
            <a:ext cx="6264696" cy="1457681"/>
          </a:xfrm>
        </p:spPr>
      </p:pic>
      <p:sp>
        <p:nvSpPr>
          <p:cNvPr id="7" name="Espace réservé du numéro de diapositive 6"/>
          <p:cNvSpPr>
            <a:spLocks noGrp="1"/>
          </p:cNvSpPr>
          <p:nvPr>
            <p:ph type="sldNum" sz="quarter" idx="12"/>
          </p:nvPr>
        </p:nvSpPr>
        <p:spPr/>
        <p:txBody>
          <a:bodyPr/>
          <a:lstStyle/>
          <a:p>
            <a:fld id="{2754ED01-E2A0-4C1E-8E21-014B99041579}" type="slidenum">
              <a:rPr lang="en-US" smtClean="0"/>
              <a:pPr/>
              <a:t>12</a:t>
            </a:fld>
            <a:endParaRPr lang="en-US" dirty="0"/>
          </a:p>
        </p:txBody>
      </p:sp>
      <p:sp>
        <p:nvSpPr>
          <p:cNvPr id="10" name="Ellipse 9"/>
          <p:cNvSpPr/>
          <p:nvPr/>
        </p:nvSpPr>
        <p:spPr>
          <a:xfrm>
            <a:off x="3778200" y="2871800"/>
            <a:ext cx="720080" cy="36004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1" name="Ellipse 10"/>
          <p:cNvSpPr/>
          <p:nvPr/>
        </p:nvSpPr>
        <p:spPr>
          <a:xfrm>
            <a:off x="4355976" y="5517232"/>
            <a:ext cx="720080" cy="36004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pic>
        <p:nvPicPr>
          <p:cNvPr id="12" name="Image 11"/>
          <p:cNvPicPr>
            <a:picLocks noChangeAspect="1"/>
          </p:cNvPicPr>
          <p:nvPr/>
        </p:nvPicPr>
        <p:blipFill rotWithShape="1">
          <a:blip r:embed="rId5" cstate="print">
            <a:extLst>
              <a:ext uri="{28A0092B-C50C-407E-A947-70E740481C1C}">
                <a14:useLocalDpi xmlns:a14="http://schemas.microsoft.com/office/drawing/2010/main" xmlns="" val="0"/>
              </a:ext>
            </a:extLst>
          </a:blip>
          <a:srcRect r="30182" b="64929"/>
          <a:stretch/>
        </p:blipFill>
        <p:spPr>
          <a:xfrm>
            <a:off x="6876256" y="5222634"/>
            <a:ext cx="1368152" cy="476875"/>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876256" y="2747474"/>
            <a:ext cx="1384772" cy="608691"/>
          </a:xfrm>
          <a:prstGeom prst="rect">
            <a:avLst/>
          </a:prstGeom>
        </p:spPr>
      </p:pic>
      <p:cxnSp>
        <p:nvCxnSpPr>
          <p:cNvPr id="15" name="Connecteur en arc 14"/>
          <p:cNvCxnSpPr>
            <a:stCxn id="10" idx="7"/>
            <a:endCxn id="13" idx="0"/>
          </p:cNvCxnSpPr>
          <p:nvPr/>
        </p:nvCxnSpPr>
        <p:spPr>
          <a:xfrm rot="5400000" flipH="1" flipV="1">
            <a:off x="5892208" y="1248094"/>
            <a:ext cx="177053" cy="3175815"/>
          </a:xfrm>
          <a:prstGeom prst="curvedConnector3">
            <a:avLst>
              <a:gd name="adj1" fmla="val 229114"/>
            </a:avLst>
          </a:prstGeom>
          <a:ln>
            <a:tailEnd type="stealth"/>
          </a:ln>
        </p:spPr>
        <p:style>
          <a:lnRef idx="2">
            <a:schemeClr val="accent5"/>
          </a:lnRef>
          <a:fillRef idx="0">
            <a:schemeClr val="accent5"/>
          </a:fillRef>
          <a:effectRef idx="1">
            <a:schemeClr val="accent5"/>
          </a:effectRef>
          <a:fontRef idx="minor">
            <a:schemeClr val="tx1"/>
          </a:fontRef>
        </p:style>
      </p:cxnSp>
      <p:cxnSp>
        <p:nvCxnSpPr>
          <p:cNvPr id="20" name="Connecteur en arc 19"/>
          <p:cNvCxnSpPr>
            <a:stCxn id="11" idx="7"/>
            <a:endCxn id="12" idx="0"/>
          </p:cNvCxnSpPr>
          <p:nvPr/>
        </p:nvCxnSpPr>
        <p:spPr>
          <a:xfrm rot="5400000" flipH="1" flipV="1">
            <a:off x="6091805" y="4101433"/>
            <a:ext cx="347325" cy="2589729"/>
          </a:xfrm>
          <a:prstGeom prst="curvedConnector3">
            <a:avLst>
              <a:gd name="adj1" fmla="val 165817"/>
            </a:avLst>
          </a:prstGeom>
          <a:ln>
            <a:tailEnd type="stealth"/>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xmlns="" val="2808217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print"/>
          <a:srcRect l="1784" r="1167" b="1318"/>
          <a:stretch/>
        </p:blipFill>
        <p:spPr>
          <a:xfrm>
            <a:off x="2492703" y="3789745"/>
            <a:ext cx="1647249" cy="2663591"/>
          </a:xfrm>
          <a:prstGeom prst="rect">
            <a:avLst/>
          </a:prstGeom>
        </p:spPr>
      </p:pic>
      <p:pic>
        <p:nvPicPr>
          <p:cNvPr id="3" name="Image 2"/>
          <p:cNvPicPr>
            <a:picLocks noChangeAspect="1"/>
          </p:cNvPicPr>
          <p:nvPr/>
        </p:nvPicPr>
        <p:blipFill>
          <a:blip r:embed="rId4" cstate="print"/>
          <a:stretch>
            <a:fillRect/>
          </a:stretch>
        </p:blipFill>
        <p:spPr>
          <a:xfrm>
            <a:off x="395536" y="3140968"/>
            <a:ext cx="7740352" cy="471152"/>
          </a:xfrm>
          <a:prstGeom prst="rect">
            <a:avLst/>
          </a:prstGeom>
        </p:spPr>
      </p:pic>
      <p:sp>
        <p:nvSpPr>
          <p:cNvPr id="2" name="Titre 1"/>
          <p:cNvSpPr>
            <a:spLocks noGrp="1"/>
          </p:cNvSpPr>
          <p:nvPr>
            <p:ph type="title"/>
          </p:nvPr>
        </p:nvSpPr>
        <p:spPr/>
        <p:txBody>
          <a:bodyPr/>
          <a:lstStyle/>
          <a:p>
            <a:r>
              <a:rPr lang="fr-FR" dirty="0"/>
              <a:t>Communiquer en </a:t>
            </a:r>
            <a:r>
              <a:rPr lang="fr-FR" dirty="0" smtClean="0"/>
              <a:t>mode utilisateur </a:t>
            </a:r>
            <a:r>
              <a:rPr lang="fr-FR" dirty="0"/>
              <a:t>ou en mode page ?</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13</a:t>
            </a:fld>
            <a:endParaRPr lang="en-US" dirty="0"/>
          </a:p>
        </p:txBody>
      </p:sp>
      <p:sp>
        <p:nvSpPr>
          <p:cNvPr id="18" name="Rectangle à coins arrondis 17"/>
          <p:cNvSpPr/>
          <p:nvPr/>
        </p:nvSpPr>
        <p:spPr>
          <a:xfrm>
            <a:off x="2564711" y="4149785"/>
            <a:ext cx="1440160" cy="648072"/>
          </a:xfrm>
          <a:prstGeom prst="roundRect">
            <a:avLst>
              <a:gd name="adj" fmla="val 19533"/>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9" name="Flèche vers le bas 18"/>
          <p:cNvSpPr/>
          <p:nvPr/>
        </p:nvSpPr>
        <p:spPr>
          <a:xfrm rot="16200000">
            <a:off x="2081339" y="4200404"/>
            <a:ext cx="288036"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20" name="Espace réservé du contenu 7"/>
          <p:cNvSpPr txBox="1">
            <a:spLocks/>
          </p:cNvSpPr>
          <p:nvPr/>
        </p:nvSpPr>
        <p:spPr>
          <a:xfrm>
            <a:off x="179512" y="4653136"/>
            <a:ext cx="2267744" cy="115212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Choix de la page via laquelle on veut communiquer</a:t>
            </a:r>
            <a:endParaRPr lang="fr-FR" sz="2000" dirty="0"/>
          </a:p>
        </p:txBody>
      </p:sp>
      <p:sp>
        <p:nvSpPr>
          <p:cNvPr id="21" name="Rectangle à coins arrondis 20"/>
          <p:cNvSpPr/>
          <p:nvPr/>
        </p:nvSpPr>
        <p:spPr>
          <a:xfrm>
            <a:off x="467544" y="3429000"/>
            <a:ext cx="4608512" cy="216024"/>
          </a:xfrm>
          <a:prstGeom prst="roundRect">
            <a:avLst>
              <a:gd name="adj" fmla="val 7288"/>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
        <p:nvSpPr>
          <p:cNvPr id="22" name="Flèche vers le bas 21"/>
          <p:cNvSpPr/>
          <p:nvPr/>
        </p:nvSpPr>
        <p:spPr>
          <a:xfrm>
            <a:off x="1331640" y="2996952"/>
            <a:ext cx="288032" cy="4014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Espace réservé du contenu 6"/>
          <p:cNvSpPr>
            <a:spLocks noGrp="1"/>
          </p:cNvSpPr>
          <p:nvPr>
            <p:ph sz="half" idx="2"/>
          </p:nvPr>
        </p:nvSpPr>
        <p:spPr>
          <a:xfrm>
            <a:off x="251520" y="1700808"/>
            <a:ext cx="8064896" cy="1296144"/>
          </a:xfrm>
        </p:spPr>
        <p:txBody>
          <a:bodyPr>
            <a:normAutofit fontScale="85000" lnSpcReduction="20000"/>
          </a:bodyPr>
          <a:lstStyle/>
          <a:p>
            <a:r>
              <a:rPr lang="fr-FR" dirty="0" smtClean="0"/>
              <a:t>Ce qui s’affiche lorsque l’on est sur une page que l’on administre : on nous demande si on veut vraiment communiquer sous le nom de la page ou plutôt avec son identité personnelle</a:t>
            </a:r>
            <a:endParaRPr lang="fr-FR" dirty="0"/>
          </a:p>
        </p:txBody>
      </p:sp>
      <p:sp>
        <p:nvSpPr>
          <p:cNvPr id="26" name="Espace réservé du contenu 6"/>
          <p:cNvSpPr>
            <a:spLocks noGrp="1"/>
          </p:cNvSpPr>
          <p:nvPr>
            <p:ph sz="half" idx="2"/>
          </p:nvPr>
        </p:nvSpPr>
        <p:spPr>
          <a:xfrm>
            <a:off x="4716016" y="4077072"/>
            <a:ext cx="3231976" cy="2304256"/>
          </a:xfrm>
        </p:spPr>
        <p:txBody>
          <a:bodyPr>
            <a:normAutofit fontScale="85000" lnSpcReduction="10000"/>
          </a:bodyPr>
          <a:lstStyle/>
          <a:p>
            <a:r>
              <a:rPr lang="fr-FR" dirty="0" smtClean="0"/>
              <a:t>Il existe un autre moyen pour changer d’identité. En cliquant sur la petite roue, on accède au menu ci-contre. </a:t>
            </a:r>
            <a:endParaRPr lang="fr-FR" dirty="0"/>
          </a:p>
        </p:txBody>
      </p:sp>
    </p:spTree>
    <p:extLst>
      <p:ext uri="{BB962C8B-B14F-4D97-AF65-F5344CB8AC3E}">
        <p14:creationId xmlns:p14="http://schemas.microsoft.com/office/powerpoint/2010/main" xmlns="" val="4006346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stretch>
            <a:fillRect/>
          </a:stretch>
        </p:blipFill>
        <p:spPr>
          <a:xfrm>
            <a:off x="5652120" y="620688"/>
            <a:ext cx="1535421" cy="5517232"/>
          </a:xfrm>
          <a:prstGeom prst="rect">
            <a:avLst/>
          </a:prstGeom>
        </p:spPr>
      </p:pic>
      <p:sp>
        <p:nvSpPr>
          <p:cNvPr id="2" name="Titre 1"/>
          <p:cNvSpPr>
            <a:spLocks noGrp="1"/>
          </p:cNvSpPr>
          <p:nvPr>
            <p:ph type="title"/>
          </p:nvPr>
        </p:nvSpPr>
        <p:spPr/>
        <p:txBody>
          <a:bodyPr/>
          <a:lstStyle/>
          <a:p>
            <a:r>
              <a:rPr lang="fr-FR" dirty="0" smtClean="0"/>
              <a:t>Les groupes [1/2]</a:t>
            </a:r>
            <a:endParaRPr lang="fr-FR" dirty="0"/>
          </a:p>
        </p:txBody>
      </p:sp>
      <p:sp>
        <p:nvSpPr>
          <p:cNvPr id="3" name="Espace réservé du contenu 2"/>
          <p:cNvSpPr>
            <a:spLocks noGrp="1"/>
          </p:cNvSpPr>
          <p:nvPr>
            <p:ph idx="1"/>
          </p:nvPr>
        </p:nvSpPr>
        <p:spPr>
          <a:xfrm>
            <a:off x="395536" y="1556792"/>
            <a:ext cx="4752528" cy="4800600"/>
          </a:xfrm>
        </p:spPr>
        <p:txBody>
          <a:bodyPr/>
          <a:lstStyle/>
          <a:p>
            <a:r>
              <a:rPr lang="fr-FR" dirty="0" smtClean="0"/>
              <a:t>Les groupes sont des lieux virtuels de rencontre et de partage où les utilisateurs se retrouvent parce qu’ils adhèrent à un intérêt commun.</a:t>
            </a:r>
          </a:p>
          <a:p>
            <a:endParaRPr lang="fr-FR" dirty="0" smtClean="0"/>
          </a:p>
          <a:p>
            <a:r>
              <a:rPr lang="fr-FR" dirty="0" smtClean="0"/>
              <a:t>Pour développer sa visibilité, il est conseillé de s’inscrire à des groupes et d’y participer de manière très régulière. On peut ainsi développer un réseau, une communauté.</a:t>
            </a:r>
          </a:p>
          <a:p>
            <a:endParaRPr lang="fr-FR" dirty="0"/>
          </a:p>
          <a:p>
            <a:r>
              <a:rPr lang="fr-FR" dirty="0" smtClean="0"/>
              <a:t>On retrouve la liste des groupes à gauche du fil d’actualités.</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14</a:t>
            </a:fld>
            <a:endParaRPr lang="en-US" dirty="0"/>
          </a:p>
        </p:txBody>
      </p:sp>
      <p:sp>
        <p:nvSpPr>
          <p:cNvPr id="10" name="Rectangle à coins arrondis 9"/>
          <p:cNvSpPr/>
          <p:nvPr/>
        </p:nvSpPr>
        <p:spPr>
          <a:xfrm>
            <a:off x="5796136" y="4221088"/>
            <a:ext cx="1296144" cy="864096"/>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xmlns="" val="920049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groupes [2/2]</a:t>
            </a:r>
            <a:endParaRPr lang="fr-FR" dirty="0"/>
          </a:p>
        </p:txBody>
      </p:sp>
      <p:sp>
        <p:nvSpPr>
          <p:cNvPr id="3" name="Espace réservé du contenu 2"/>
          <p:cNvSpPr>
            <a:spLocks noGrp="1"/>
          </p:cNvSpPr>
          <p:nvPr>
            <p:ph sz="half" idx="1"/>
          </p:nvPr>
        </p:nvSpPr>
        <p:spPr/>
        <p:txBody>
          <a:bodyPr>
            <a:normAutofit lnSpcReduction="10000"/>
          </a:bodyPr>
          <a:lstStyle/>
          <a:p>
            <a:r>
              <a:rPr lang="fr-FR" dirty="0" smtClean="0"/>
              <a:t>Il existe plusieurs types de groupes :</a:t>
            </a:r>
          </a:p>
          <a:p>
            <a:pPr lvl="1"/>
            <a:r>
              <a:rPr lang="fr-FR" dirty="0" smtClean="0"/>
              <a:t>Groupe ouvert : tout le monde peut voir et participer</a:t>
            </a:r>
          </a:p>
          <a:p>
            <a:pPr lvl="1"/>
            <a:r>
              <a:rPr lang="fr-FR" dirty="0" smtClean="0"/>
              <a:t>Groupe fermé : tout le monde peut voir mais seuls les membres peuvent participer</a:t>
            </a:r>
            <a:endParaRPr lang="fr-FR" dirty="0"/>
          </a:p>
          <a:p>
            <a:pPr lvl="1"/>
            <a:r>
              <a:rPr lang="fr-FR" dirty="0" smtClean="0"/>
              <a:t>Groupe secret : seuls les membres peuvent voir les publications</a:t>
            </a:r>
          </a:p>
          <a:p>
            <a:endParaRPr lang="fr-FR" dirty="0"/>
          </a:p>
        </p:txBody>
      </p:sp>
      <p:sp>
        <p:nvSpPr>
          <p:cNvPr id="6" name="Espace réservé du contenu 5"/>
          <p:cNvSpPr>
            <a:spLocks noGrp="1"/>
          </p:cNvSpPr>
          <p:nvPr>
            <p:ph sz="half" idx="2"/>
          </p:nvPr>
        </p:nvSpPr>
        <p:spPr/>
        <p:txBody>
          <a:bodyPr>
            <a:normAutofit lnSpcReduction="10000"/>
          </a:bodyPr>
          <a:lstStyle/>
          <a:p>
            <a:r>
              <a:rPr lang="fr-FR" dirty="0" smtClean="0"/>
              <a:t>Un groupe a plusieurs fonctionnalités :</a:t>
            </a:r>
          </a:p>
          <a:p>
            <a:pPr lvl="1"/>
            <a:r>
              <a:rPr lang="fr-FR" dirty="0" smtClean="0"/>
              <a:t>Création d’évènements pour le groupe</a:t>
            </a:r>
          </a:p>
          <a:p>
            <a:pPr lvl="1"/>
            <a:r>
              <a:rPr lang="fr-FR" dirty="0" smtClean="0"/>
              <a:t>Publication de photos</a:t>
            </a:r>
          </a:p>
          <a:p>
            <a:pPr lvl="1"/>
            <a:r>
              <a:rPr lang="fr-FR" dirty="0" smtClean="0"/>
              <a:t>Publication de fichiers (ex : </a:t>
            </a:r>
            <a:r>
              <a:rPr lang="fr-FR" dirty="0" err="1" smtClean="0"/>
              <a:t>pdf</a:t>
            </a:r>
            <a:r>
              <a:rPr lang="fr-FR" dirty="0" smtClean="0"/>
              <a:t>)</a:t>
            </a:r>
          </a:p>
          <a:p>
            <a:pPr lvl="1"/>
            <a:r>
              <a:rPr lang="fr-FR" dirty="0" smtClean="0"/>
              <a:t>On peut suivre ou non les actualités</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15</a:t>
            </a:fld>
            <a:endParaRPr lang="en-US" dirty="0"/>
          </a:p>
        </p:txBody>
      </p:sp>
    </p:spTree>
    <p:extLst>
      <p:ext uri="{BB962C8B-B14F-4D97-AF65-F5344CB8AC3E}">
        <p14:creationId xmlns:p14="http://schemas.microsoft.com/office/powerpoint/2010/main" xmlns="" val="2811041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print"/>
          <a:stretch>
            <a:fillRect/>
          </a:stretch>
        </p:blipFill>
        <p:spPr>
          <a:xfrm>
            <a:off x="899592" y="3717032"/>
            <a:ext cx="6234693" cy="2956531"/>
          </a:xfrm>
          <a:prstGeom prst="rect">
            <a:avLst/>
          </a:prstGeom>
        </p:spPr>
      </p:pic>
      <p:pic>
        <p:nvPicPr>
          <p:cNvPr id="8" name="Image 7"/>
          <p:cNvPicPr>
            <a:picLocks noChangeAspect="1"/>
          </p:cNvPicPr>
          <p:nvPr/>
        </p:nvPicPr>
        <p:blipFill rotWithShape="1">
          <a:blip r:embed="rId4" cstate="print"/>
          <a:srcRect l="1038"/>
          <a:stretch/>
        </p:blipFill>
        <p:spPr>
          <a:xfrm>
            <a:off x="4211960" y="980728"/>
            <a:ext cx="2729323" cy="2273548"/>
          </a:xfrm>
          <a:prstGeom prst="rect">
            <a:avLst/>
          </a:prstGeom>
        </p:spPr>
      </p:pic>
      <p:sp>
        <p:nvSpPr>
          <p:cNvPr id="2" name="Titre 1"/>
          <p:cNvSpPr>
            <a:spLocks noGrp="1"/>
          </p:cNvSpPr>
          <p:nvPr>
            <p:ph type="title"/>
          </p:nvPr>
        </p:nvSpPr>
        <p:spPr/>
        <p:txBody>
          <a:bodyPr/>
          <a:lstStyle/>
          <a:p>
            <a:r>
              <a:rPr lang="fr-FR" dirty="0" smtClean="0"/>
              <a:t>Les paramètres de confidentialité</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16</a:t>
            </a:fld>
            <a:endParaRPr lang="en-US" dirty="0"/>
          </a:p>
        </p:txBody>
      </p:sp>
      <p:sp>
        <p:nvSpPr>
          <p:cNvPr id="18" name="Rectangle à coins arrondis 17"/>
          <p:cNvSpPr/>
          <p:nvPr/>
        </p:nvSpPr>
        <p:spPr>
          <a:xfrm>
            <a:off x="971601" y="4005064"/>
            <a:ext cx="1080120" cy="936104"/>
          </a:xfrm>
          <a:prstGeom prst="roundRect">
            <a:avLst>
              <a:gd name="adj" fmla="val 19533"/>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9" name="Flèche vers le bas 18"/>
          <p:cNvSpPr/>
          <p:nvPr/>
        </p:nvSpPr>
        <p:spPr>
          <a:xfrm flipH="1">
            <a:off x="1331640" y="3356992"/>
            <a:ext cx="288036"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20" name="Espace réservé du contenu 7"/>
          <p:cNvSpPr txBox="1">
            <a:spLocks/>
          </p:cNvSpPr>
          <p:nvPr/>
        </p:nvSpPr>
        <p:spPr>
          <a:xfrm>
            <a:off x="611560" y="2276872"/>
            <a:ext cx="1822449" cy="10801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Différentes catégories de paramètres</a:t>
            </a:r>
            <a:endParaRPr lang="fr-FR" sz="2000" dirty="0"/>
          </a:p>
        </p:txBody>
      </p:sp>
      <p:sp>
        <p:nvSpPr>
          <p:cNvPr id="21" name="Rectangle à coins arrondis 20"/>
          <p:cNvSpPr/>
          <p:nvPr/>
        </p:nvSpPr>
        <p:spPr>
          <a:xfrm>
            <a:off x="2195736" y="4005064"/>
            <a:ext cx="4824536" cy="2664296"/>
          </a:xfrm>
          <a:prstGeom prst="roundRect">
            <a:avLst>
              <a:gd name="adj" fmla="val 7288"/>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
        <p:nvSpPr>
          <p:cNvPr id="22" name="Flèche vers le bas 21"/>
          <p:cNvSpPr/>
          <p:nvPr/>
        </p:nvSpPr>
        <p:spPr>
          <a:xfrm rot="5400000">
            <a:off x="7184973" y="4920483"/>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Espace réservé du contenu 7"/>
          <p:cNvSpPr txBox="1">
            <a:spLocks/>
          </p:cNvSpPr>
          <p:nvPr/>
        </p:nvSpPr>
        <p:spPr>
          <a:xfrm>
            <a:off x="6876256" y="4293096"/>
            <a:ext cx="1595446" cy="940297"/>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Tous les paramètres </a:t>
            </a:r>
            <a:endParaRPr lang="fr-FR" sz="2000" dirty="0"/>
          </a:p>
        </p:txBody>
      </p:sp>
      <p:sp>
        <p:nvSpPr>
          <p:cNvPr id="24" name="Rectangle à coins arrondis 23"/>
          <p:cNvSpPr/>
          <p:nvPr/>
        </p:nvSpPr>
        <p:spPr>
          <a:xfrm>
            <a:off x="4788024" y="2996952"/>
            <a:ext cx="1440160" cy="216024"/>
          </a:xfrm>
          <a:prstGeom prst="roundRect">
            <a:avLst>
              <a:gd name="adj" fmla="val 28194"/>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7" name="Flèche vers le bas 26"/>
          <p:cNvSpPr/>
          <p:nvPr/>
        </p:nvSpPr>
        <p:spPr>
          <a:xfrm rot="10800000" flipV="1">
            <a:off x="5436096" y="3212976"/>
            <a:ext cx="288032" cy="50405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8" name="Rectangle à coins arrondis 27"/>
          <p:cNvSpPr/>
          <p:nvPr/>
        </p:nvSpPr>
        <p:spPr>
          <a:xfrm>
            <a:off x="4211960" y="1340768"/>
            <a:ext cx="2520280" cy="1584176"/>
          </a:xfrm>
          <a:prstGeom prst="roundRect">
            <a:avLst>
              <a:gd name="adj" fmla="val 7288"/>
            </a:avLst>
          </a:prstGeom>
          <a:no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
        <p:nvSpPr>
          <p:cNvPr id="29" name="Flèche vers le bas 28"/>
          <p:cNvSpPr/>
          <p:nvPr/>
        </p:nvSpPr>
        <p:spPr>
          <a:xfrm rot="5400000">
            <a:off x="6948261" y="1124747"/>
            <a:ext cx="288034" cy="720076"/>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0" name="Ellipse 9"/>
          <p:cNvSpPr/>
          <p:nvPr/>
        </p:nvSpPr>
        <p:spPr>
          <a:xfrm>
            <a:off x="6516216" y="1052736"/>
            <a:ext cx="216024" cy="21602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0" name="Espace réservé du contenu 7"/>
          <p:cNvSpPr txBox="1">
            <a:spLocks/>
          </p:cNvSpPr>
          <p:nvPr/>
        </p:nvSpPr>
        <p:spPr>
          <a:xfrm>
            <a:off x="6588224" y="1556792"/>
            <a:ext cx="1872208" cy="136815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Menus déroulants pour quelques paramètres</a:t>
            </a:r>
            <a:endParaRPr lang="fr-FR" sz="2000" dirty="0"/>
          </a:p>
        </p:txBody>
      </p:sp>
    </p:spTree>
    <p:extLst>
      <p:ext uri="{BB962C8B-B14F-4D97-AF65-F5344CB8AC3E}">
        <p14:creationId xmlns:p14="http://schemas.microsoft.com/office/powerpoint/2010/main" xmlns="" val="8948955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fonctionnalités d’une page</a:t>
            </a:r>
            <a:endParaRPr lang="fr-FR" dirty="0"/>
          </a:p>
        </p:txBody>
      </p:sp>
      <p:sp>
        <p:nvSpPr>
          <p:cNvPr id="3" name="Espace réservé du texte 2"/>
          <p:cNvSpPr>
            <a:spLocks noGrp="1"/>
          </p:cNvSpPr>
          <p:nvPr>
            <p:ph type="body" idx="1"/>
          </p:nvPr>
        </p:nvSpPr>
        <p:spPr>
          <a:xfrm>
            <a:off x="722313" y="2564904"/>
            <a:ext cx="6135687" cy="2921497"/>
          </a:xfrm>
        </p:spPr>
        <p:txBody>
          <a:bodyPr>
            <a:normAutofit/>
          </a:bodyPr>
          <a:lstStyle/>
          <a:p>
            <a:pPr marL="342900" indent="-342900">
              <a:buFont typeface="Arial" panose="020B0604020202020204" pitchFamily="34" charset="0"/>
              <a:buChar char="•"/>
            </a:pPr>
            <a:r>
              <a:rPr lang="fr-FR" dirty="0" smtClean="0"/>
              <a:t>Changer </a:t>
            </a:r>
            <a:r>
              <a:rPr lang="fr-FR" dirty="0"/>
              <a:t>sa photo de profil et de couverture</a:t>
            </a:r>
          </a:p>
          <a:p>
            <a:pPr marL="342900" indent="-342900">
              <a:buFont typeface="Arial" panose="020B0604020202020204" pitchFamily="34" charset="0"/>
              <a:buChar char="•"/>
            </a:pPr>
            <a:r>
              <a:rPr lang="fr-FR" dirty="0" smtClean="0"/>
              <a:t>Inviter des gens à « aimer » la page</a:t>
            </a:r>
          </a:p>
          <a:p>
            <a:pPr marL="342900" indent="-342900">
              <a:buFont typeface="Arial" panose="020B0604020202020204" pitchFamily="34" charset="0"/>
              <a:buChar char="•"/>
            </a:pPr>
            <a:r>
              <a:rPr lang="fr-FR" dirty="0"/>
              <a:t>Publier du contenu (texte, photos, vidéos)</a:t>
            </a:r>
          </a:p>
          <a:p>
            <a:pPr marL="342900" indent="-342900">
              <a:buFont typeface="Arial" panose="020B0604020202020204" pitchFamily="34" charset="0"/>
              <a:buChar char="•"/>
            </a:pPr>
            <a:r>
              <a:rPr lang="fr-FR" dirty="0" smtClean="0"/>
              <a:t>Créer un événement</a:t>
            </a:r>
          </a:p>
          <a:p>
            <a:pPr marL="342900" indent="-342900">
              <a:buFont typeface="Arial" panose="020B0604020202020204" pitchFamily="34" charset="0"/>
              <a:buChar char="•"/>
            </a:pPr>
            <a:r>
              <a:rPr lang="fr-FR" dirty="0" smtClean="0"/>
              <a:t>Partager du contenu déjà publié</a:t>
            </a:r>
          </a:p>
          <a:p>
            <a:pPr marL="342900" indent="-342900">
              <a:buFont typeface="Arial" panose="020B0604020202020204" pitchFamily="34" charset="0"/>
              <a:buChar char="•"/>
            </a:pPr>
            <a:r>
              <a:rPr lang="fr-FR" dirty="0" smtClean="0"/>
              <a:t>Aimer et/ou commenter une publication</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17</a:t>
            </a:fld>
            <a:endParaRPr lang="en-US" dirty="0"/>
          </a:p>
        </p:txBody>
      </p:sp>
    </p:spTree>
    <p:extLst>
      <p:ext uri="{BB962C8B-B14F-4D97-AF65-F5344CB8AC3E}">
        <p14:creationId xmlns:p14="http://schemas.microsoft.com/office/powerpoint/2010/main" xmlns="" val="2114350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Changer ses photos de profil et de couverture [1/3]</a:t>
            </a:r>
            <a:endParaRPr lang="fr-FR" dirty="0"/>
          </a:p>
        </p:txBody>
      </p:sp>
      <p:sp>
        <p:nvSpPr>
          <p:cNvPr id="3" name="Espace réservé du contenu 2"/>
          <p:cNvSpPr>
            <a:spLocks noGrp="1"/>
          </p:cNvSpPr>
          <p:nvPr>
            <p:ph idx="1"/>
          </p:nvPr>
        </p:nvSpPr>
        <p:spPr>
          <a:xfrm>
            <a:off x="4499992" y="1600200"/>
            <a:ext cx="3577208" cy="4800600"/>
          </a:xfrm>
        </p:spPr>
        <p:txBody>
          <a:bodyPr/>
          <a:lstStyle/>
          <a:p>
            <a:r>
              <a:rPr lang="fr-FR" dirty="0" smtClean="0"/>
              <a:t>La photo de profil est l’image dans le petit carré.</a:t>
            </a:r>
          </a:p>
          <a:p>
            <a:r>
              <a:rPr lang="fr-FR" dirty="0" smtClean="0"/>
              <a:t>La photo de couverture correspond au bandeau.</a:t>
            </a:r>
          </a:p>
          <a:p>
            <a:endParaRPr lang="fr-FR" dirty="0" smtClean="0"/>
          </a:p>
          <a:p>
            <a:r>
              <a:rPr lang="fr-FR" dirty="0" smtClean="0"/>
              <a:t>Que ce soit pour la photo de profil ou celle de couverture, il faut passer la souris sur la photo pour voir apparaître un bouton pour pouvoir changer la photo, sur lequel il faudra cliquer.</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18</a:t>
            </a:fld>
            <a:endParaRPr lang="en-US"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01" t="52402" r="64278" b="16084"/>
          <a:stretch/>
        </p:blipFill>
        <p:spPr bwMode="auto">
          <a:xfrm>
            <a:off x="392104" y="1793974"/>
            <a:ext cx="3607594" cy="18788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5834" t="27360" r="30125" b="27734"/>
          <a:stretch/>
        </p:blipFill>
        <p:spPr bwMode="auto">
          <a:xfrm>
            <a:off x="776222" y="3861048"/>
            <a:ext cx="3220028" cy="23882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à coins arrondis 5"/>
          <p:cNvSpPr/>
          <p:nvPr/>
        </p:nvSpPr>
        <p:spPr>
          <a:xfrm>
            <a:off x="1835696" y="2492896"/>
            <a:ext cx="1656184" cy="360040"/>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0" name="Rectangle à coins arrondis 9"/>
          <p:cNvSpPr/>
          <p:nvPr/>
        </p:nvSpPr>
        <p:spPr>
          <a:xfrm>
            <a:off x="2389684" y="5877272"/>
            <a:ext cx="1656184" cy="360040"/>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xmlns="" val="1699398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Changer ses photos de profil et de couverture [2/3]</a:t>
            </a:r>
            <a:endParaRPr lang="fr-FR" dirty="0"/>
          </a:p>
        </p:txBody>
      </p:sp>
      <p:sp>
        <p:nvSpPr>
          <p:cNvPr id="3" name="Espace réservé du contenu 2"/>
          <p:cNvSpPr>
            <a:spLocks noGrp="1"/>
          </p:cNvSpPr>
          <p:nvPr>
            <p:ph idx="1"/>
          </p:nvPr>
        </p:nvSpPr>
        <p:spPr>
          <a:xfrm>
            <a:off x="4499992" y="1600200"/>
            <a:ext cx="3577208" cy="4800600"/>
          </a:xfrm>
        </p:spPr>
        <p:txBody>
          <a:bodyPr>
            <a:normAutofit/>
          </a:bodyPr>
          <a:lstStyle/>
          <a:p>
            <a:r>
              <a:rPr lang="fr-FR" dirty="0" smtClean="0"/>
              <a:t>On peut choisir la photo parmi celles présentes dans les albums sur Facebook ou alors en télécharger une depuis son ordinateur.</a:t>
            </a:r>
          </a:p>
          <a:p>
            <a:endParaRPr lang="fr-FR" dirty="0" smtClean="0"/>
          </a:p>
          <a:p>
            <a:endParaRPr lang="fr-FR" dirty="0" smtClean="0"/>
          </a:p>
          <a:p>
            <a:r>
              <a:rPr lang="fr-FR" dirty="0" smtClean="0"/>
              <a:t>S’ouvre alors la fenêtre habituelle pour sélectionner la photo choisie et la télécharger.</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19</a:t>
            </a:fld>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2709" t="52218" r="24961" b="22265"/>
          <a:stretch/>
        </p:blipFill>
        <p:spPr bwMode="auto">
          <a:xfrm>
            <a:off x="946488" y="1772816"/>
            <a:ext cx="2905432" cy="18665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50000" b="43164"/>
          <a:stretch/>
        </p:blipFill>
        <p:spPr bwMode="auto">
          <a:xfrm>
            <a:off x="323528" y="3984463"/>
            <a:ext cx="4104455" cy="2623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88025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3" name="Espace réservé du contenu 2"/>
          <p:cNvSpPr>
            <a:spLocks noGrp="1"/>
          </p:cNvSpPr>
          <p:nvPr>
            <p:ph sz="half" idx="1"/>
          </p:nvPr>
        </p:nvSpPr>
        <p:spPr/>
        <p:txBody>
          <a:bodyPr>
            <a:normAutofit/>
          </a:bodyPr>
          <a:lstStyle/>
          <a:p>
            <a:r>
              <a:rPr lang="fr-FR" dirty="0" smtClean="0"/>
              <a:t>Quelques généralités</a:t>
            </a:r>
          </a:p>
          <a:p>
            <a:pPr lvl="1"/>
            <a:r>
              <a:rPr lang="fr-FR" dirty="0" smtClean="0"/>
              <a:t>Les amis, les messages, les notifications</a:t>
            </a:r>
          </a:p>
          <a:p>
            <a:pPr lvl="1"/>
            <a:r>
              <a:rPr lang="fr-FR" dirty="0" smtClean="0"/>
              <a:t>Le profil, la page</a:t>
            </a:r>
          </a:p>
          <a:p>
            <a:pPr lvl="1"/>
            <a:r>
              <a:rPr lang="fr-FR" dirty="0" smtClean="0"/>
              <a:t>Les groupes</a:t>
            </a:r>
          </a:p>
          <a:p>
            <a:pPr lvl="1"/>
            <a:r>
              <a:rPr lang="fr-FR" dirty="0" smtClean="0"/>
              <a:t>Les paramètres de confidentialité</a:t>
            </a:r>
          </a:p>
        </p:txBody>
      </p:sp>
      <p:sp>
        <p:nvSpPr>
          <p:cNvPr id="4" name="Espace réservé du contenu 3"/>
          <p:cNvSpPr>
            <a:spLocks noGrp="1"/>
          </p:cNvSpPr>
          <p:nvPr>
            <p:ph sz="half" idx="2"/>
          </p:nvPr>
        </p:nvSpPr>
        <p:spPr/>
        <p:txBody>
          <a:bodyPr>
            <a:normAutofit/>
          </a:bodyPr>
          <a:lstStyle/>
          <a:p>
            <a:r>
              <a:rPr lang="fr-FR" dirty="0"/>
              <a:t>Les fonctionnalités d’une </a:t>
            </a:r>
            <a:r>
              <a:rPr lang="fr-FR" dirty="0" smtClean="0"/>
              <a:t>page</a:t>
            </a:r>
          </a:p>
          <a:p>
            <a:pPr lvl="1"/>
            <a:r>
              <a:rPr lang="fr-FR" dirty="0" smtClean="0"/>
              <a:t>Photos de profil</a:t>
            </a:r>
          </a:p>
          <a:p>
            <a:pPr lvl="1"/>
            <a:r>
              <a:rPr lang="fr-FR" dirty="0" smtClean="0"/>
              <a:t>Fans</a:t>
            </a:r>
          </a:p>
          <a:p>
            <a:pPr lvl="1"/>
            <a:r>
              <a:rPr lang="fr-FR" dirty="0" smtClean="0"/>
              <a:t>Publications et interactions</a:t>
            </a:r>
          </a:p>
          <a:p>
            <a:pPr lvl="1"/>
            <a:r>
              <a:rPr lang="fr-FR" dirty="0" smtClean="0"/>
              <a:t>Evènements</a:t>
            </a:r>
            <a:endParaRPr lang="fr-FR" dirty="0"/>
          </a:p>
          <a:p>
            <a:endParaRPr lang="fr-FR" dirty="0"/>
          </a:p>
        </p:txBody>
      </p:sp>
      <p:sp>
        <p:nvSpPr>
          <p:cNvPr id="5" name="Espace réservé du numéro de diapositive 4"/>
          <p:cNvSpPr>
            <a:spLocks noGrp="1"/>
          </p:cNvSpPr>
          <p:nvPr>
            <p:ph type="sldNum" sz="quarter" idx="12"/>
          </p:nvPr>
        </p:nvSpPr>
        <p:spPr/>
        <p:txBody>
          <a:bodyPr/>
          <a:lstStyle/>
          <a:p>
            <a:fld id="{2754ED01-E2A0-4C1E-8E21-014B99041579}" type="slidenum">
              <a:rPr lang="en-US" smtClean="0"/>
              <a:pPr/>
              <a:t>2</a:t>
            </a:fld>
            <a:endParaRPr lang="en-US" dirty="0"/>
          </a:p>
        </p:txBody>
      </p:sp>
      <p:sp>
        <p:nvSpPr>
          <p:cNvPr id="7" name="Espace réservé du contenu 3"/>
          <p:cNvSpPr txBox="1">
            <a:spLocks/>
          </p:cNvSpPr>
          <p:nvPr/>
        </p:nvSpPr>
        <p:spPr>
          <a:xfrm>
            <a:off x="467544" y="5517232"/>
            <a:ext cx="7632848" cy="79208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algn="ctr"/>
            <a:r>
              <a:rPr lang="fr-FR" dirty="0" smtClean="0"/>
              <a:t>Administration et statistiques</a:t>
            </a:r>
          </a:p>
        </p:txBody>
      </p:sp>
    </p:spTree>
    <p:extLst>
      <p:ext uri="{BB962C8B-B14F-4D97-AF65-F5344CB8AC3E}">
        <p14:creationId xmlns:p14="http://schemas.microsoft.com/office/powerpoint/2010/main" xmlns="" val="3160045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Changer ses photos de profil et de couverture [3/3]</a:t>
            </a:r>
            <a:endParaRPr lang="fr-FR" dirty="0"/>
          </a:p>
        </p:txBody>
      </p:sp>
      <p:sp>
        <p:nvSpPr>
          <p:cNvPr id="3" name="Espace réservé du contenu 2"/>
          <p:cNvSpPr>
            <a:spLocks noGrp="1"/>
          </p:cNvSpPr>
          <p:nvPr>
            <p:ph idx="1"/>
          </p:nvPr>
        </p:nvSpPr>
        <p:spPr>
          <a:xfrm>
            <a:off x="4499992" y="1600200"/>
            <a:ext cx="3577208" cy="4800600"/>
          </a:xfrm>
        </p:spPr>
        <p:txBody>
          <a:bodyPr>
            <a:normAutofit/>
          </a:bodyPr>
          <a:lstStyle/>
          <a:p>
            <a:endParaRPr lang="fr-FR" dirty="0" smtClean="0"/>
          </a:p>
          <a:p>
            <a:r>
              <a:rPr lang="fr-FR" dirty="0" smtClean="0"/>
              <a:t>Si la photo est mal positionnée, il est possible de la déplacer en cliquant sur « Repositionner ».</a:t>
            </a:r>
          </a:p>
          <a:p>
            <a:endParaRPr lang="fr-FR" dirty="0" smtClean="0"/>
          </a:p>
          <a:p>
            <a:endParaRPr lang="fr-FR" dirty="0" smtClean="0"/>
          </a:p>
          <a:p>
            <a:r>
              <a:rPr lang="fr-FR" dirty="0" smtClean="0"/>
              <a:t>Il s’agit alors de faire glisser la photo jusqu’à l’endroit voulu, et d’enregistrer les modifications.</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20</a:t>
            </a:fld>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26" t="21371" r="30630" b="28515"/>
          <a:stretch/>
        </p:blipFill>
        <p:spPr bwMode="auto">
          <a:xfrm>
            <a:off x="418585" y="4149080"/>
            <a:ext cx="3961237" cy="16548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4612" t="58203" r="25512" b="19141"/>
          <a:stretch/>
        </p:blipFill>
        <p:spPr bwMode="auto">
          <a:xfrm>
            <a:off x="1106184" y="1844824"/>
            <a:ext cx="2586038" cy="16573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505188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Inviter des gens à « aimer » la page</a:t>
            </a:r>
            <a:endParaRPr lang="fr-FR" dirty="0"/>
          </a:p>
        </p:txBody>
      </p:sp>
      <p:sp>
        <p:nvSpPr>
          <p:cNvPr id="3" name="Espace réservé du contenu 2"/>
          <p:cNvSpPr>
            <a:spLocks noGrp="1"/>
          </p:cNvSpPr>
          <p:nvPr>
            <p:ph idx="1"/>
          </p:nvPr>
        </p:nvSpPr>
        <p:spPr>
          <a:xfrm>
            <a:off x="4499992" y="1600200"/>
            <a:ext cx="3577208" cy="4800600"/>
          </a:xfrm>
        </p:spPr>
        <p:txBody>
          <a:bodyPr>
            <a:normAutofit lnSpcReduction="10000"/>
          </a:bodyPr>
          <a:lstStyle/>
          <a:p>
            <a:r>
              <a:rPr lang="fr-FR" dirty="0" smtClean="0"/>
              <a:t>On retrouve sur la page d’entreprise un encart qui permet de voir qui de nos amis est fan mais aussi d’inviter d’autres utilisateurs à aimer la page. </a:t>
            </a:r>
          </a:p>
          <a:p>
            <a:endParaRPr lang="fr-FR" dirty="0" smtClean="0"/>
          </a:p>
          <a:p>
            <a:r>
              <a:rPr lang="fr-FR" dirty="0" smtClean="0"/>
              <a:t>Soit on utilise la barre de recherche pour trouver quelqu’un en particulier, soit on fait défiler les propositions en dessus et on clique sur « Inviter ».</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21</a:t>
            </a:fld>
            <a:endParaRPr lang="en-US"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7293" t="33266" r="30515" b="20968"/>
          <a:stretch/>
        </p:blipFill>
        <p:spPr bwMode="auto">
          <a:xfrm>
            <a:off x="323528" y="2132856"/>
            <a:ext cx="4188543" cy="33478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28508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Publier du contenu [1/4]</a:t>
            </a:r>
            <a:endParaRPr lang="fr-FR" dirty="0"/>
          </a:p>
        </p:txBody>
      </p:sp>
      <p:sp>
        <p:nvSpPr>
          <p:cNvPr id="3" name="Espace réservé du contenu 2"/>
          <p:cNvSpPr>
            <a:spLocks noGrp="1"/>
          </p:cNvSpPr>
          <p:nvPr>
            <p:ph idx="1"/>
          </p:nvPr>
        </p:nvSpPr>
        <p:spPr>
          <a:xfrm>
            <a:off x="4499992" y="1600200"/>
            <a:ext cx="3577208" cy="4800600"/>
          </a:xfrm>
        </p:spPr>
        <p:txBody>
          <a:bodyPr>
            <a:normAutofit/>
          </a:bodyPr>
          <a:lstStyle/>
          <a:p>
            <a:r>
              <a:rPr lang="fr-FR" dirty="0" smtClean="0"/>
              <a:t>L’encart pour le contenu comporte les 3 onglets suivants :</a:t>
            </a:r>
          </a:p>
          <a:p>
            <a:pPr lvl="1"/>
            <a:r>
              <a:rPr lang="fr-FR" dirty="0" smtClean="0"/>
              <a:t>Statut</a:t>
            </a:r>
          </a:p>
          <a:p>
            <a:pPr lvl="1"/>
            <a:r>
              <a:rPr lang="fr-FR" dirty="0" smtClean="0"/>
              <a:t>Photo / Vidéo</a:t>
            </a:r>
          </a:p>
          <a:p>
            <a:pPr lvl="1"/>
            <a:r>
              <a:rPr lang="fr-FR" dirty="0" smtClean="0"/>
              <a:t>Offre, évènement +</a:t>
            </a:r>
            <a:endParaRPr lang="fr-FR" dirty="0"/>
          </a:p>
          <a:p>
            <a:pPr marL="114300" indent="0">
              <a:buNone/>
            </a:pPr>
            <a:endParaRPr lang="fr-FR" dirty="0"/>
          </a:p>
          <a:p>
            <a:r>
              <a:rPr lang="fr-FR" dirty="0" smtClean="0"/>
              <a:t>Certaines fonctionnalités présentées ici peuvent ne pas être accessibles en deçà d’un certain nombre de fans.</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22</a:t>
            </a:fld>
            <a:endParaRPr lang="en-US" dirty="0"/>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24" t="33398" r="65263" b="47461"/>
          <a:stretch/>
        </p:blipFill>
        <p:spPr bwMode="auto">
          <a:xfrm>
            <a:off x="253115" y="3212976"/>
            <a:ext cx="4243389" cy="14001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903" t="33008" r="65154" b="47265"/>
          <a:stretch/>
        </p:blipFill>
        <p:spPr bwMode="auto">
          <a:xfrm>
            <a:off x="210254" y="1484784"/>
            <a:ext cx="4286250" cy="14430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13" t="33008" r="65154" b="45312"/>
          <a:stretch/>
        </p:blipFill>
        <p:spPr bwMode="auto">
          <a:xfrm>
            <a:off x="217397" y="4869160"/>
            <a:ext cx="4271964" cy="15859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33836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Publier du contenu [2/4]</a:t>
            </a:r>
            <a:endParaRPr lang="fr-FR" dirty="0"/>
          </a:p>
        </p:txBody>
      </p:sp>
      <p:sp>
        <p:nvSpPr>
          <p:cNvPr id="3" name="Espace réservé du contenu 2"/>
          <p:cNvSpPr>
            <a:spLocks noGrp="1"/>
          </p:cNvSpPr>
          <p:nvPr>
            <p:ph idx="1"/>
          </p:nvPr>
        </p:nvSpPr>
        <p:spPr>
          <a:xfrm>
            <a:off x="4499992" y="1600200"/>
            <a:ext cx="3577208" cy="4800600"/>
          </a:xfrm>
        </p:spPr>
        <p:txBody>
          <a:bodyPr>
            <a:normAutofit/>
          </a:bodyPr>
          <a:lstStyle/>
          <a:p>
            <a:r>
              <a:rPr lang="fr-FR" dirty="0" smtClean="0"/>
              <a:t>Il est possible de planifier la publication d’un article grâce à l’horloge en bas à gauche de l’encart.</a:t>
            </a:r>
          </a:p>
          <a:p>
            <a:endParaRPr lang="fr-FR" dirty="0"/>
          </a:p>
          <a:p>
            <a:r>
              <a:rPr lang="fr-FR" dirty="0" smtClean="0"/>
              <a:t>Il est également possible de préciser d’où on publie le statut (géolocalisation) et d’ajouter une photo que l’on télécharge à partir de son ordinateur.</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23</a:t>
            </a:fld>
            <a:endParaRPr lang="en-US"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67" t="40121" r="65087" b="31653"/>
          <a:stretch/>
        </p:blipFill>
        <p:spPr bwMode="auto">
          <a:xfrm>
            <a:off x="272386" y="2444345"/>
            <a:ext cx="4247535" cy="2064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50236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Publier du contenu [3/4]</a:t>
            </a:r>
            <a:endParaRPr lang="fr-FR" dirty="0"/>
          </a:p>
        </p:txBody>
      </p:sp>
      <p:sp>
        <p:nvSpPr>
          <p:cNvPr id="3" name="Espace réservé du contenu 2"/>
          <p:cNvSpPr>
            <a:spLocks noGrp="1"/>
          </p:cNvSpPr>
          <p:nvPr>
            <p:ph idx="1"/>
          </p:nvPr>
        </p:nvSpPr>
        <p:spPr>
          <a:xfrm>
            <a:off x="4499992" y="1600200"/>
            <a:ext cx="3577208" cy="4800600"/>
          </a:xfrm>
        </p:spPr>
        <p:txBody>
          <a:bodyPr>
            <a:normAutofit fontScale="92500" lnSpcReduction="10000"/>
          </a:bodyPr>
          <a:lstStyle/>
          <a:p>
            <a:r>
              <a:rPr lang="fr-FR" dirty="0" smtClean="0"/>
              <a:t>Pour publier un article, il suffit de copier son adresse URL et de la coller dans l’encart « Statut ».</a:t>
            </a:r>
          </a:p>
          <a:p>
            <a:endParaRPr lang="fr-FR" dirty="0"/>
          </a:p>
          <a:p>
            <a:r>
              <a:rPr lang="fr-FR" dirty="0" smtClean="0"/>
              <a:t>Le lien collé génère automatiquement une image et le début de l’article cliquables, qui mènent vers l’article.</a:t>
            </a:r>
          </a:p>
          <a:p>
            <a:endParaRPr lang="fr-FR" dirty="0"/>
          </a:p>
          <a:p>
            <a:r>
              <a:rPr lang="fr-FR" dirty="0" smtClean="0"/>
              <a:t>Pour que ce soit plus esthétique, on peut effacer l’adresse URL dans la zone de texte une fois que le lien a été généré.</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24</a:t>
            </a:fld>
            <a:endParaRPr lang="en-US" dirty="0"/>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54" t="30242" r="65654" b="25605"/>
          <a:stretch/>
        </p:blipFill>
        <p:spPr bwMode="auto">
          <a:xfrm>
            <a:off x="683567" y="1196752"/>
            <a:ext cx="3499695" cy="26987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24" t="29883" r="65263" b="25586"/>
          <a:stretch/>
        </p:blipFill>
        <p:spPr bwMode="auto">
          <a:xfrm>
            <a:off x="712396" y="3981870"/>
            <a:ext cx="3442036" cy="26423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72514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Publier du contenu [4/4]</a:t>
            </a:r>
            <a:endParaRPr lang="fr-FR" dirty="0"/>
          </a:p>
        </p:txBody>
      </p:sp>
      <p:sp>
        <p:nvSpPr>
          <p:cNvPr id="3" name="Espace réservé du contenu 2"/>
          <p:cNvSpPr>
            <a:spLocks noGrp="1"/>
          </p:cNvSpPr>
          <p:nvPr>
            <p:ph idx="1"/>
          </p:nvPr>
        </p:nvSpPr>
        <p:spPr>
          <a:xfrm>
            <a:off x="4499992" y="1600200"/>
            <a:ext cx="3577208" cy="3268960"/>
          </a:xfrm>
        </p:spPr>
        <p:txBody>
          <a:bodyPr>
            <a:normAutofit fontScale="85000" lnSpcReduction="20000"/>
          </a:bodyPr>
          <a:lstStyle/>
          <a:p>
            <a:r>
              <a:rPr lang="fr-FR" dirty="0" smtClean="0"/>
              <a:t>En regardant un site web, vous pouvez voir un article qui vous intéresse et que vous voulez partager avec vos lecteurs. De plus en plus de sites ont des boutons à côté des articles pour les partager plus facilement. Il faudra cliquer sur le bouton « Partager » et non « J’aime », ce dernier ne fera qu’informer vos amis que vous avez aimé l’article dans leur fil d’actualités.</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25</a:t>
            </a:fld>
            <a:endParaRPr lang="en-US" dirty="0"/>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6474" r="5352" b="35887"/>
          <a:stretch/>
        </p:blipFill>
        <p:spPr bwMode="auto">
          <a:xfrm>
            <a:off x="467544" y="1556792"/>
            <a:ext cx="4054612" cy="30338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Espace réservé du contenu 2"/>
          <p:cNvSpPr txBox="1">
            <a:spLocks/>
          </p:cNvSpPr>
          <p:nvPr/>
        </p:nvSpPr>
        <p:spPr>
          <a:xfrm>
            <a:off x="467544" y="5013176"/>
            <a:ext cx="4054612" cy="1440160"/>
          </a:xfrm>
          <a:prstGeom prst="rect">
            <a:avLst/>
          </a:prstGeom>
        </p:spPr>
        <p:txBody>
          <a:bodyPr vert="horz" lIns="91440" tIns="45720" rIns="91440" bIns="45720" rtlCol="0">
            <a:normAutofit fontScale="9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fr-FR" dirty="0" smtClean="0"/>
              <a:t>La fenêtre ci-dessus s’affiche : il faut alors sélectionner « Partager sur une page que vous gérez » puis choisir la page en question s’il y en a plusieurs.</a:t>
            </a:r>
          </a:p>
        </p:txBody>
      </p:sp>
      <p:sp>
        <p:nvSpPr>
          <p:cNvPr id="8" name="Espace réservé du contenu 2"/>
          <p:cNvSpPr txBox="1">
            <a:spLocks/>
          </p:cNvSpPr>
          <p:nvPr/>
        </p:nvSpPr>
        <p:spPr>
          <a:xfrm>
            <a:off x="4499992" y="5013176"/>
            <a:ext cx="3528392" cy="1440160"/>
          </a:xfrm>
          <a:prstGeom prst="rect">
            <a:avLst/>
          </a:prstGeom>
        </p:spPr>
        <p:txBody>
          <a:bodyPr vert="horz" lIns="91440" tIns="45720" rIns="91440" bIns="45720" rtlCol="0">
            <a:normAutofit fontScale="92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fr-FR" dirty="0" smtClean="0"/>
              <a:t>Comme précédemment, un lien avec une image a été généré. Il ne reste plus qu’à personnaliser la publication en y ajoutant un message.</a:t>
            </a:r>
          </a:p>
        </p:txBody>
      </p:sp>
    </p:spTree>
    <p:extLst>
      <p:ext uri="{BB962C8B-B14F-4D97-AF65-F5344CB8AC3E}">
        <p14:creationId xmlns:p14="http://schemas.microsoft.com/office/powerpoint/2010/main" xmlns="" val="4049408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Créer et gérer un évènement [1/3]</a:t>
            </a:r>
            <a:endParaRPr lang="fr-FR" dirty="0"/>
          </a:p>
        </p:txBody>
      </p:sp>
      <p:sp>
        <p:nvSpPr>
          <p:cNvPr id="3" name="Espace réservé du contenu 2"/>
          <p:cNvSpPr>
            <a:spLocks noGrp="1"/>
          </p:cNvSpPr>
          <p:nvPr>
            <p:ph idx="1"/>
          </p:nvPr>
        </p:nvSpPr>
        <p:spPr>
          <a:xfrm>
            <a:off x="4499992" y="1600200"/>
            <a:ext cx="3577208" cy="4800600"/>
          </a:xfrm>
        </p:spPr>
        <p:txBody>
          <a:bodyPr>
            <a:normAutofit lnSpcReduction="10000"/>
          </a:bodyPr>
          <a:lstStyle/>
          <a:p>
            <a:r>
              <a:rPr lang="fr-FR" dirty="0" smtClean="0"/>
              <a:t>Pour promouvoir et/ou inviter des gens à une formation par exemple, on peut créer un évènement.</a:t>
            </a:r>
          </a:p>
          <a:p>
            <a:endParaRPr lang="fr-FR" dirty="0"/>
          </a:p>
          <a:p>
            <a:r>
              <a:rPr lang="fr-FR" dirty="0" smtClean="0"/>
              <a:t>La fenêtre ci-contre s’ouvre, il ne reste plus qu’à remplir les différents champs : nom de l’évènement, détails, lieu (un plan est ensuite lié à l’évènement), un lien pour réserver les billets en ligne s’il y a lieu, et la date et l’heure de l’évènement.</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26</a:t>
            </a:fld>
            <a:endParaRPr lang="en-US" dirty="0"/>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851" t="22782" r="32909" b="29337"/>
          <a:stretch/>
        </p:blipFill>
        <p:spPr bwMode="auto">
          <a:xfrm>
            <a:off x="467544" y="2087141"/>
            <a:ext cx="4032448" cy="30803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377046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Créer et gérer un évènement [2/3]</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27</a:t>
            </a:fld>
            <a:endParaRPr lang="en-US" dirty="0"/>
          </a:p>
        </p:txBody>
      </p:sp>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351" t="16992" r="45365" b="12298"/>
          <a:stretch/>
        </p:blipFill>
        <p:spPr bwMode="auto">
          <a:xfrm>
            <a:off x="1835696" y="1124743"/>
            <a:ext cx="4392488" cy="55816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à coins arrondis 5"/>
          <p:cNvSpPr/>
          <p:nvPr/>
        </p:nvSpPr>
        <p:spPr>
          <a:xfrm>
            <a:off x="3059832" y="2060848"/>
            <a:ext cx="3168352" cy="3528392"/>
          </a:xfrm>
          <a:prstGeom prst="roundRect">
            <a:avLst>
              <a:gd name="adj" fmla="val 7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vers le bas 8"/>
          <p:cNvSpPr/>
          <p:nvPr/>
        </p:nvSpPr>
        <p:spPr>
          <a:xfrm rot="5400000">
            <a:off x="6392885" y="3079489"/>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6751606" y="2996952"/>
            <a:ext cx="1708826" cy="940297"/>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Descriptif de l’évènement</a:t>
            </a:r>
            <a:endParaRPr lang="fr-FR" sz="2000" dirty="0"/>
          </a:p>
        </p:txBody>
      </p:sp>
      <p:sp>
        <p:nvSpPr>
          <p:cNvPr id="7" name="Rectangle à coins arrondis 6"/>
          <p:cNvSpPr/>
          <p:nvPr/>
        </p:nvSpPr>
        <p:spPr>
          <a:xfrm>
            <a:off x="1691680" y="1988840"/>
            <a:ext cx="1296144" cy="2952328"/>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2" name="Flèche vers le bas 11"/>
          <p:cNvSpPr/>
          <p:nvPr/>
        </p:nvSpPr>
        <p:spPr>
          <a:xfrm rot="16200000" flipH="1">
            <a:off x="1238944" y="2400203"/>
            <a:ext cx="288034"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3" name="Espace réservé du contenu 7"/>
          <p:cNvSpPr txBox="1">
            <a:spLocks/>
          </p:cNvSpPr>
          <p:nvPr/>
        </p:nvSpPr>
        <p:spPr>
          <a:xfrm>
            <a:off x="-108520" y="2991047"/>
            <a:ext cx="1845400" cy="2598193"/>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Liste des participants et leur statut : viendra, viendra peut-être, ne viendra pas, n’a pas répondu</a:t>
            </a:r>
            <a:endParaRPr lang="fr-FR" sz="2000" dirty="0"/>
          </a:p>
        </p:txBody>
      </p:sp>
      <p:sp>
        <p:nvSpPr>
          <p:cNvPr id="14" name="Rectangle à coins arrondis 13"/>
          <p:cNvSpPr/>
          <p:nvPr/>
        </p:nvSpPr>
        <p:spPr>
          <a:xfrm>
            <a:off x="3059832" y="5624242"/>
            <a:ext cx="3168352" cy="1117126"/>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7" name="Flèche vers le bas 16"/>
          <p:cNvSpPr/>
          <p:nvPr/>
        </p:nvSpPr>
        <p:spPr>
          <a:xfrm rot="5400000">
            <a:off x="6392885" y="5739592"/>
            <a:ext cx="288034" cy="617436"/>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8" name="Espace réservé du contenu 7"/>
          <p:cNvSpPr txBox="1">
            <a:spLocks/>
          </p:cNvSpPr>
          <p:nvPr/>
        </p:nvSpPr>
        <p:spPr>
          <a:xfrm>
            <a:off x="6751606" y="5657055"/>
            <a:ext cx="1708826" cy="940297"/>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Mur de l’évènement</a:t>
            </a:r>
            <a:endParaRPr lang="fr-FR" sz="2000" dirty="0"/>
          </a:p>
        </p:txBody>
      </p:sp>
      <p:sp>
        <p:nvSpPr>
          <p:cNvPr id="15" name="Rectangle à coins arrondis 14"/>
          <p:cNvSpPr/>
          <p:nvPr/>
        </p:nvSpPr>
        <p:spPr>
          <a:xfrm>
            <a:off x="3635896" y="1515998"/>
            <a:ext cx="2592288" cy="28803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0" name="Flèche vers le bas 19"/>
          <p:cNvSpPr/>
          <p:nvPr/>
        </p:nvSpPr>
        <p:spPr>
          <a:xfrm rot="5400000">
            <a:off x="6392885" y="1351297"/>
            <a:ext cx="288034" cy="61743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1" name="Espace réservé du contenu 7"/>
          <p:cNvSpPr txBox="1">
            <a:spLocks/>
          </p:cNvSpPr>
          <p:nvPr/>
        </p:nvSpPr>
        <p:spPr>
          <a:xfrm>
            <a:off x="6751606" y="1453569"/>
            <a:ext cx="1708826" cy="391255"/>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Barre d’outils</a:t>
            </a:r>
            <a:endParaRPr lang="fr-FR" sz="2000" dirty="0"/>
          </a:p>
        </p:txBody>
      </p:sp>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Créer et gérer un évènement [3/3]</a:t>
            </a:r>
            <a:endParaRPr lang="fr-FR" dirty="0"/>
          </a:p>
        </p:txBody>
      </p:sp>
      <p:sp>
        <p:nvSpPr>
          <p:cNvPr id="3" name="Espace réservé du contenu 2"/>
          <p:cNvSpPr>
            <a:spLocks noGrp="1"/>
          </p:cNvSpPr>
          <p:nvPr>
            <p:ph idx="1"/>
          </p:nvPr>
        </p:nvSpPr>
        <p:spPr>
          <a:xfrm>
            <a:off x="539552" y="1988840"/>
            <a:ext cx="7537648" cy="1224136"/>
          </a:xfrm>
        </p:spPr>
        <p:txBody>
          <a:bodyPr>
            <a:normAutofit/>
          </a:bodyPr>
          <a:lstStyle/>
          <a:p>
            <a:r>
              <a:rPr lang="fr-FR" dirty="0" smtClean="0"/>
              <a:t>On peut à tout moment communiquer sur le mur de l’évènement, c’est-à-dire uniquement avec les personnes qui ont été invitées.</a:t>
            </a:r>
          </a:p>
          <a:p>
            <a:endParaRPr lang="fr-FR" dirty="0"/>
          </a:p>
          <a:p>
            <a:endParaRPr lang="fr-FR" dirty="0" smtClean="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28</a:t>
            </a:fld>
            <a:endParaRPr lang="en-US" dirty="0"/>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1694" r="17706" b="71975"/>
          <a:stretch/>
        </p:blipFill>
        <p:spPr bwMode="auto">
          <a:xfrm>
            <a:off x="611560" y="3429000"/>
            <a:ext cx="7416824" cy="8274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Espace réservé du contenu 2"/>
          <p:cNvSpPr txBox="1">
            <a:spLocks/>
          </p:cNvSpPr>
          <p:nvPr/>
        </p:nvSpPr>
        <p:spPr>
          <a:xfrm>
            <a:off x="4427984" y="4941168"/>
            <a:ext cx="3696232" cy="144016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fr-FR" dirty="0" smtClean="0"/>
              <a:t>Quelques jours avant la date de l’évènement, celui-ci s’affichera à droite du fil d’actualités</a:t>
            </a:r>
          </a:p>
          <a:p>
            <a:endParaRPr lang="fr-FR" dirty="0" smtClean="0"/>
          </a:p>
          <a:p>
            <a:endParaRPr lang="fr-FR" dirty="0" smtClean="0"/>
          </a:p>
        </p:txBody>
      </p:sp>
      <p:sp>
        <p:nvSpPr>
          <p:cNvPr id="8" name="Flèche vers le bas 7"/>
          <p:cNvSpPr/>
          <p:nvPr/>
        </p:nvSpPr>
        <p:spPr>
          <a:xfrm rot="10800000">
            <a:off x="6536902" y="4256497"/>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Espace réservé du contenu 2"/>
          <p:cNvSpPr txBox="1">
            <a:spLocks/>
          </p:cNvSpPr>
          <p:nvPr/>
        </p:nvSpPr>
        <p:spPr>
          <a:xfrm>
            <a:off x="251520" y="4941168"/>
            <a:ext cx="4176464" cy="144016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fr-FR" dirty="0" smtClean="0"/>
              <a:t>Pour modifier l’événement, il suffit de cliquer sur modifier dans la barre d’outils du mur de l’événement.</a:t>
            </a:r>
          </a:p>
          <a:p>
            <a:endParaRPr lang="fr-FR" dirty="0" smtClean="0"/>
          </a:p>
          <a:p>
            <a:endParaRPr lang="fr-FR" dirty="0" smtClean="0"/>
          </a:p>
        </p:txBody>
      </p:sp>
    </p:spTree>
    <p:extLst>
      <p:ext uri="{BB962C8B-B14F-4D97-AF65-F5344CB8AC3E}">
        <p14:creationId xmlns:p14="http://schemas.microsoft.com/office/powerpoint/2010/main" xmlns="" val="2802569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Partager une publication</a:t>
            </a:r>
            <a:endParaRPr lang="fr-FR" dirty="0"/>
          </a:p>
        </p:txBody>
      </p:sp>
      <p:sp>
        <p:nvSpPr>
          <p:cNvPr id="3" name="Espace réservé du contenu 2"/>
          <p:cNvSpPr>
            <a:spLocks noGrp="1"/>
          </p:cNvSpPr>
          <p:nvPr>
            <p:ph idx="1"/>
          </p:nvPr>
        </p:nvSpPr>
        <p:spPr>
          <a:xfrm>
            <a:off x="4499992" y="1600200"/>
            <a:ext cx="3577208" cy="4800600"/>
          </a:xfrm>
        </p:spPr>
        <p:txBody>
          <a:bodyPr>
            <a:normAutofit lnSpcReduction="10000"/>
          </a:bodyPr>
          <a:lstStyle/>
          <a:p>
            <a:r>
              <a:rPr lang="fr-FR" dirty="0" smtClean="0"/>
              <a:t>Si vous voyez une publication que vous voulez partager à vos lecteurs, rien de plus simple : il suffit de cliquer sur « Partager » en bas de chaque publication.</a:t>
            </a:r>
          </a:p>
          <a:p>
            <a:endParaRPr lang="fr-FR" dirty="0"/>
          </a:p>
          <a:p>
            <a:r>
              <a:rPr lang="fr-FR" dirty="0" smtClean="0"/>
              <a:t>S’ouvre alors une fenêtre qui permet de choisir où l’on va partager la publication et de personnaliser le message qui l’accompagne (cf. </a:t>
            </a:r>
            <a:r>
              <a:rPr lang="fr-FR" dirty="0" err="1" smtClean="0"/>
              <a:t>slide</a:t>
            </a:r>
            <a:r>
              <a:rPr lang="fr-FR" dirty="0" smtClean="0"/>
              <a:t> 25)</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29</a:t>
            </a:fld>
            <a:endParaRPr lang="en-US" dirty="0"/>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003" t="31653" r="44231" b="13508"/>
          <a:stretch/>
        </p:blipFill>
        <p:spPr bwMode="auto">
          <a:xfrm>
            <a:off x="1119191" y="1308892"/>
            <a:ext cx="3020761" cy="2402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9136" t="14844" r="30454" b="10156"/>
          <a:stretch/>
        </p:blipFill>
        <p:spPr bwMode="auto">
          <a:xfrm>
            <a:off x="1536914" y="4005064"/>
            <a:ext cx="2531030" cy="2641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à coins arrondis 4"/>
          <p:cNvSpPr/>
          <p:nvPr/>
        </p:nvSpPr>
        <p:spPr>
          <a:xfrm>
            <a:off x="2123728" y="3501008"/>
            <a:ext cx="576064"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xmlns="" val="3267941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généralités</a:t>
            </a:r>
            <a:endParaRPr lang="fr-FR" dirty="0"/>
          </a:p>
        </p:txBody>
      </p:sp>
      <p:sp>
        <p:nvSpPr>
          <p:cNvPr id="3" name="Espace réservé du texte 2"/>
          <p:cNvSpPr>
            <a:spLocks noGrp="1"/>
          </p:cNvSpPr>
          <p:nvPr>
            <p:ph type="body" idx="1"/>
          </p:nvPr>
        </p:nvSpPr>
        <p:spPr>
          <a:xfrm>
            <a:off x="722313" y="1052736"/>
            <a:ext cx="7306071" cy="4433665"/>
          </a:xfrm>
        </p:spPr>
        <p:txBody>
          <a:bodyPr>
            <a:normAutofit/>
          </a:bodyPr>
          <a:lstStyle/>
          <a:p>
            <a:pPr marL="342900" indent="-342900">
              <a:buFont typeface="Arial" panose="020B0604020202020204" pitchFamily="34" charset="0"/>
              <a:buChar char="•"/>
            </a:pPr>
            <a:r>
              <a:rPr lang="fr-FR" dirty="0" smtClean="0"/>
              <a:t>La barre d’outils</a:t>
            </a:r>
          </a:p>
          <a:p>
            <a:pPr marL="342900" indent="-342900">
              <a:buFont typeface="Arial" panose="020B0604020202020204" pitchFamily="34" charset="0"/>
              <a:buChar char="•"/>
            </a:pPr>
            <a:r>
              <a:rPr lang="fr-FR" dirty="0"/>
              <a:t>Les amis</a:t>
            </a:r>
          </a:p>
          <a:p>
            <a:pPr marL="342900" indent="-342900">
              <a:buFont typeface="Arial" panose="020B0604020202020204" pitchFamily="34" charset="0"/>
              <a:buChar char="•"/>
            </a:pPr>
            <a:r>
              <a:rPr lang="fr-FR" dirty="0"/>
              <a:t>Les messages</a:t>
            </a:r>
          </a:p>
          <a:p>
            <a:pPr marL="342900" indent="-342900">
              <a:buFont typeface="Arial" panose="020B0604020202020204" pitchFamily="34" charset="0"/>
              <a:buChar char="•"/>
            </a:pPr>
            <a:r>
              <a:rPr lang="fr-FR" dirty="0"/>
              <a:t>Les notifications</a:t>
            </a:r>
          </a:p>
          <a:p>
            <a:pPr marL="342900" indent="-342900">
              <a:buFont typeface="Arial" panose="020B0604020202020204" pitchFamily="34" charset="0"/>
              <a:buChar char="•"/>
            </a:pPr>
            <a:r>
              <a:rPr lang="fr-FR" dirty="0" smtClean="0"/>
              <a:t>Le fil d’actualités</a:t>
            </a:r>
          </a:p>
          <a:p>
            <a:pPr marL="342900" indent="-342900">
              <a:buFont typeface="Arial" panose="020B0604020202020204" pitchFamily="34" charset="0"/>
              <a:buChar char="•"/>
            </a:pPr>
            <a:r>
              <a:rPr lang="fr-FR" dirty="0" smtClean="0"/>
              <a:t>Le journal (ou profil)</a:t>
            </a:r>
          </a:p>
          <a:p>
            <a:pPr marL="342900" indent="-342900">
              <a:buFont typeface="Arial" panose="020B0604020202020204" pitchFamily="34" charset="0"/>
              <a:buChar char="•"/>
            </a:pPr>
            <a:r>
              <a:rPr lang="fr-FR" dirty="0" smtClean="0"/>
              <a:t>La page d’entreprise</a:t>
            </a:r>
          </a:p>
          <a:p>
            <a:pPr marL="342900" indent="-342900">
              <a:buFont typeface="Arial" panose="020B0604020202020204" pitchFamily="34" charset="0"/>
              <a:buChar char="•"/>
            </a:pPr>
            <a:r>
              <a:rPr lang="fr-FR" dirty="0" smtClean="0"/>
              <a:t>Page d’entreprise et compte personnel : pour quoi faire ?</a:t>
            </a:r>
          </a:p>
          <a:p>
            <a:pPr marL="342900" indent="-342900">
              <a:buFont typeface="Arial" panose="020B0604020202020204" pitchFamily="34" charset="0"/>
              <a:buChar char="•"/>
            </a:pPr>
            <a:r>
              <a:rPr lang="fr-FR" dirty="0" smtClean="0"/>
              <a:t>Comment différencier une page d’entreprise d’un journal ?</a:t>
            </a:r>
          </a:p>
          <a:p>
            <a:pPr marL="342900" indent="-342900">
              <a:buFont typeface="Arial" panose="020B0604020202020204" pitchFamily="34" charset="0"/>
              <a:buChar char="•"/>
            </a:pPr>
            <a:r>
              <a:rPr lang="fr-FR" dirty="0" smtClean="0"/>
              <a:t>Communiquer en mode compte personnel ou en mode page ?</a:t>
            </a:r>
          </a:p>
          <a:p>
            <a:pPr marL="342900" indent="-342900">
              <a:buFont typeface="Arial" panose="020B0604020202020204" pitchFamily="34" charset="0"/>
              <a:buChar char="•"/>
            </a:pPr>
            <a:r>
              <a:rPr lang="fr-FR" dirty="0" smtClean="0"/>
              <a:t>Les groupes</a:t>
            </a:r>
          </a:p>
          <a:p>
            <a:pPr marL="342900" indent="-342900">
              <a:buFont typeface="Arial" panose="020B0604020202020204" pitchFamily="34" charset="0"/>
              <a:buChar char="•"/>
            </a:pPr>
            <a:r>
              <a:rPr lang="fr-FR" dirty="0"/>
              <a:t>Les paramètres de </a:t>
            </a:r>
            <a:r>
              <a:rPr lang="fr-FR" dirty="0" smtClean="0"/>
              <a:t>confidentialité</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a:t>
            </a:fld>
            <a:endParaRPr lang="en-US" dirty="0"/>
          </a:p>
        </p:txBody>
      </p:sp>
    </p:spTree>
    <p:extLst>
      <p:ext uri="{BB962C8B-B14F-4D97-AF65-F5344CB8AC3E}">
        <p14:creationId xmlns:p14="http://schemas.microsoft.com/office/powerpoint/2010/main" xmlns="" val="375864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Aimer et commenter une publication</a:t>
            </a:r>
            <a:endParaRPr lang="fr-FR" dirty="0"/>
          </a:p>
        </p:txBody>
      </p:sp>
      <p:sp>
        <p:nvSpPr>
          <p:cNvPr id="3" name="Espace réservé du contenu 2"/>
          <p:cNvSpPr>
            <a:spLocks noGrp="1"/>
          </p:cNvSpPr>
          <p:nvPr>
            <p:ph idx="1"/>
          </p:nvPr>
        </p:nvSpPr>
        <p:spPr>
          <a:xfrm>
            <a:off x="4499992" y="1600200"/>
            <a:ext cx="3577208" cy="4800600"/>
          </a:xfrm>
        </p:spPr>
        <p:txBody>
          <a:bodyPr>
            <a:normAutofit fontScale="85000" lnSpcReduction="10000"/>
          </a:bodyPr>
          <a:lstStyle/>
          <a:p>
            <a:r>
              <a:rPr lang="fr-FR" dirty="0" smtClean="0"/>
              <a:t>En bas de chaque article, on trouve 3 liens :</a:t>
            </a:r>
          </a:p>
          <a:p>
            <a:pPr lvl="1"/>
            <a:r>
              <a:rPr lang="fr-FR" dirty="0" smtClean="0"/>
              <a:t>« J’aime » (ou « Je n’aime plus » si on a déjà cliqué sur « J’aime »)</a:t>
            </a:r>
          </a:p>
          <a:p>
            <a:pPr lvl="1"/>
            <a:r>
              <a:rPr lang="fr-FR" dirty="0" smtClean="0"/>
              <a:t>Commenter</a:t>
            </a:r>
          </a:p>
          <a:p>
            <a:pPr lvl="1"/>
            <a:r>
              <a:rPr lang="fr-FR" dirty="0" smtClean="0"/>
              <a:t>Partager</a:t>
            </a:r>
          </a:p>
          <a:p>
            <a:endParaRPr lang="fr-FR" dirty="0"/>
          </a:p>
          <a:p>
            <a:r>
              <a:rPr lang="fr-FR" dirty="0" smtClean="0"/>
              <a:t>Pour montrer son accord avec une publication, sur Facebook on clique sur « J’aime ».</a:t>
            </a:r>
          </a:p>
          <a:p>
            <a:endParaRPr lang="fr-FR" dirty="0"/>
          </a:p>
          <a:p>
            <a:r>
              <a:rPr lang="fr-FR" dirty="0" smtClean="0"/>
              <a:t>Pour partager un point de vue, on commente en cliquant sur « Commenter ». Une zone de texte apparaît si elle n’était pas déjà présente.</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30</a:t>
            </a:fld>
            <a:endParaRPr lang="en-US" dirty="0"/>
          </a:p>
        </p:txBody>
      </p:sp>
      <p:pic>
        <p:nvPicPr>
          <p:cNvPr id="1331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7482" t="25586" r="30234" b="31445"/>
          <a:stretch/>
        </p:blipFill>
        <p:spPr bwMode="auto">
          <a:xfrm>
            <a:off x="367556" y="2373981"/>
            <a:ext cx="4200525" cy="31432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10116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Administration et statistiques</a:t>
            </a:r>
            <a:endParaRPr lang="fr-FR" dirty="0"/>
          </a:p>
        </p:txBody>
      </p:sp>
      <p:sp>
        <p:nvSpPr>
          <p:cNvPr id="3" name="Espace réservé du texte 2"/>
          <p:cNvSpPr>
            <a:spLocks noGrp="1"/>
          </p:cNvSpPr>
          <p:nvPr>
            <p:ph type="body" idx="1"/>
          </p:nvPr>
        </p:nvSpPr>
        <p:spPr>
          <a:xfrm>
            <a:off x="722313" y="2276872"/>
            <a:ext cx="6135687" cy="3209529"/>
          </a:xfrm>
        </p:spPr>
        <p:txBody>
          <a:bodyPr>
            <a:normAutofit/>
          </a:bodyPr>
          <a:lstStyle/>
          <a:p>
            <a:pPr marL="342900" indent="-342900">
              <a:buFont typeface="Arial" panose="020B0604020202020204" pitchFamily="34" charset="0"/>
              <a:buChar char="•"/>
            </a:pPr>
            <a:r>
              <a:rPr lang="fr-FR" dirty="0" smtClean="0"/>
              <a:t>Découvrir le menu « Administration »</a:t>
            </a:r>
          </a:p>
          <a:p>
            <a:pPr marL="342900" indent="-342900">
              <a:buFont typeface="Arial" panose="020B0604020202020204" pitchFamily="34" charset="0"/>
              <a:buChar char="•"/>
            </a:pPr>
            <a:r>
              <a:rPr lang="fr-FR" dirty="0" smtClean="0"/>
              <a:t>Gérer les statistiques</a:t>
            </a:r>
          </a:p>
          <a:p>
            <a:pPr marL="800100" lvl="1" indent="-342900">
              <a:buFont typeface="Arial" panose="020B0604020202020204" pitchFamily="34" charset="0"/>
              <a:buChar char="•"/>
            </a:pPr>
            <a:r>
              <a:rPr lang="fr-FR" dirty="0" smtClean="0"/>
              <a:t>Extraire les statistiques [1/7]</a:t>
            </a:r>
          </a:p>
          <a:p>
            <a:pPr marL="800100" lvl="1" indent="-342900">
              <a:buFont typeface="Arial" panose="020B0604020202020204" pitchFamily="34" charset="0"/>
              <a:buChar char="•"/>
            </a:pPr>
            <a:r>
              <a:rPr lang="fr-FR" dirty="0" smtClean="0"/>
              <a:t>Vue d’ensemble [2/7]</a:t>
            </a:r>
          </a:p>
          <a:p>
            <a:pPr marL="800100" lvl="1" indent="-342900">
              <a:buFont typeface="Arial" panose="020B0604020202020204" pitchFamily="34" charset="0"/>
              <a:buChar char="•"/>
            </a:pPr>
            <a:r>
              <a:rPr lang="fr-FR" dirty="0" smtClean="0"/>
              <a:t>Mentions J’aime [3/7]</a:t>
            </a:r>
          </a:p>
          <a:p>
            <a:pPr marL="800100" lvl="1" indent="-342900">
              <a:buFont typeface="Arial" panose="020B0604020202020204" pitchFamily="34" charset="0"/>
              <a:buChar char="•"/>
            </a:pPr>
            <a:r>
              <a:rPr lang="fr-FR" dirty="0" smtClean="0"/>
              <a:t>Portée [4/7]</a:t>
            </a:r>
          </a:p>
          <a:p>
            <a:pPr marL="800100" lvl="1" indent="-342900">
              <a:buFont typeface="Arial" panose="020B0604020202020204" pitchFamily="34" charset="0"/>
              <a:buChar char="•"/>
            </a:pPr>
            <a:r>
              <a:rPr lang="fr-FR" dirty="0" smtClean="0"/>
              <a:t>Visites [5/7]</a:t>
            </a:r>
          </a:p>
          <a:p>
            <a:pPr marL="800100" lvl="1" indent="-342900">
              <a:buFont typeface="Arial" panose="020B0604020202020204" pitchFamily="34" charset="0"/>
              <a:buChar char="•"/>
            </a:pPr>
            <a:r>
              <a:rPr lang="fr-FR" dirty="0" smtClean="0"/>
              <a:t>Publications [6/7]</a:t>
            </a:r>
          </a:p>
          <a:p>
            <a:pPr marL="800100" lvl="1" indent="-342900">
              <a:buFont typeface="Arial" panose="020B0604020202020204" pitchFamily="34" charset="0"/>
              <a:buChar char="•"/>
            </a:pPr>
            <a:r>
              <a:rPr lang="fr-FR" dirty="0" smtClean="0"/>
              <a:t>Personnes [6/7]</a:t>
            </a:r>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31</a:t>
            </a:fld>
            <a:endParaRPr lang="en-US" dirty="0"/>
          </a:p>
        </p:txBody>
      </p:sp>
    </p:spTree>
    <p:extLst>
      <p:ext uri="{BB962C8B-B14F-4D97-AF65-F5344CB8AC3E}">
        <p14:creationId xmlns:p14="http://schemas.microsoft.com/office/powerpoint/2010/main" xmlns="" val="21143506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9002" t="15033" r="37175" b="40885"/>
          <a:stretch>
            <a:fillRect/>
          </a:stretch>
        </p:blipFill>
        <p:spPr bwMode="auto">
          <a:xfrm>
            <a:off x="1691680" y="2329776"/>
            <a:ext cx="5760640" cy="3259464"/>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Découvrir le menu « Administration »</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32</a:t>
            </a:fld>
            <a:endParaRPr lang="en-US" dirty="0"/>
          </a:p>
        </p:txBody>
      </p:sp>
      <p:sp>
        <p:nvSpPr>
          <p:cNvPr id="6" name="Rectangle à coins arrondis 5"/>
          <p:cNvSpPr/>
          <p:nvPr/>
        </p:nvSpPr>
        <p:spPr>
          <a:xfrm>
            <a:off x="1763688" y="4201984"/>
            <a:ext cx="5544616" cy="1296144"/>
          </a:xfrm>
          <a:prstGeom prst="roundRect">
            <a:avLst>
              <a:gd name="adj" fmla="val 7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vers le bas 8"/>
          <p:cNvSpPr/>
          <p:nvPr/>
        </p:nvSpPr>
        <p:spPr>
          <a:xfrm rot="10800000">
            <a:off x="3131840" y="5517232"/>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3275856" y="5661248"/>
            <a:ext cx="2736304" cy="79208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Fonctionnalités relatives aux pages</a:t>
            </a:r>
            <a:endParaRPr lang="fr-FR" sz="2000" dirty="0"/>
          </a:p>
        </p:txBody>
      </p:sp>
      <p:sp>
        <p:nvSpPr>
          <p:cNvPr id="7" name="Rectangle à coins arrondis 6"/>
          <p:cNvSpPr/>
          <p:nvPr/>
        </p:nvSpPr>
        <p:spPr>
          <a:xfrm>
            <a:off x="1763688" y="2617808"/>
            <a:ext cx="3744416" cy="1584176"/>
          </a:xfrm>
          <a:prstGeom prst="roundRect">
            <a:avLst>
              <a:gd name="adj" fmla="val 1053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2" name="Flèche vers le bas 11"/>
          <p:cNvSpPr/>
          <p:nvPr/>
        </p:nvSpPr>
        <p:spPr>
          <a:xfrm rot="16200000" flipH="1">
            <a:off x="1310952" y="2688233"/>
            <a:ext cx="288034"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3" name="Espace réservé du contenu 7"/>
          <p:cNvSpPr txBox="1">
            <a:spLocks/>
          </p:cNvSpPr>
          <p:nvPr/>
        </p:nvSpPr>
        <p:spPr>
          <a:xfrm>
            <a:off x="-108520" y="3063055"/>
            <a:ext cx="1845400" cy="3390281"/>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Tableau de bord pour les publications : permet de suivre les dernières publications et le nombre de socionautes susceptibles de les avoir vues</a:t>
            </a:r>
            <a:endParaRPr lang="fr-FR" sz="2000" dirty="0"/>
          </a:p>
        </p:txBody>
      </p:sp>
      <p:sp>
        <p:nvSpPr>
          <p:cNvPr id="14" name="Rectangle à coins arrondis 13"/>
          <p:cNvSpPr/>
          <p:nvPr/>
        </p:nvSpPr>
        <p:spPr>
          <a:xfrm>
            <a:off x="5508104" y="2617808"/>
            <a:ext cx="1800200" cy="1584176"/>
          </a:xfrm>
          <a:prstGeom prst="roundRect">
            <a:avLst>
              <a:gd name="adj" fmla="val 9185"/>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7" name="Flèche vers le bas 16"/>
          <p:cNvSpPr/>
          <p:nvPr/>
        </p:nvSpPr>
        <p:spPr>
          <a:xfrm rot="5400000">
            <a:off x="7473005" y="2616227"/>
            <a:ext cx="288034" cy="617436"/>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8" name="Espace réservé du contenu 7"/>
          <p:cNvSpPr txBox="1">
            <a:spLocks/>
          </p:cNvSpPr>
          <p:nvPr/>
        </p:nvSpPr>
        <p:spPr>
          <a:xfrm>
            <a:off x="6967630" y="3140968"/>
            <a:ext cx="1708826" cy="940297"/>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Liste des derniers messages</a:t>
            </a:r>
            <a:endParaRPr lang="fr-FR" sz="2000" dirty="0"/>
          </a:p>
        </p:txBody>
      </p:sp>
      <p:sp>
        <p:nvSpPr>
          <p:cNvPr id="15" name="Rectangle à coins arrondis 14"/>
          <p:cNvSpPr/>
          <p:nvPr/>
        </p:nvSpPr>
        <p:spPr>
          <a:xfrm>
            <a:off x="3707904" y="2257768"/>
            <a:ext cx="3600400" cy="288034"/>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0" name="Flèche vers le bas 19"/>
          <p:cNvSpPr/>
          <p:nvPr/>
        </p:nvSpPr>
        <p:spPr>
          <a:xfrm>
            <a:off x="5292080" y="1628800"/>
            <a:ext cx="288034" cy="61743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1" name="Espace réservé du contenu 7"/>
          <p:cNvSpPr txBox="1">
            <a:spLocks/>
          </p:cNvSpPr>
          <p:nvPr/>
        </p:nvSpPr>
        <p:spPr>
          <a:xfrm>
            <a:off x="5508104" y="1700808"/>
            <a:ext cx="1708826" cy="391255"/>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Barre d’outils</a:t>
            </a:r>
            <a:endParaRPr lang="fr-FR" sz="2000" dirty="0"/>
          </a:p>
        </p:txBody>
      </p:sp>
      <p:sp>
        <p:nvSpPr>
          <p:cNvPr id="19" name="Espace réservé du contenu 7"/>
          <p:cNvSpPr txBox="1">
            <a:spLocks/>
          </p:cNvSpPr>
          <p:nvPr/>
        </p:nvSpPr>
        <p:spPr>
          <a:xfrm>
            <a:off x="5796136" y="260648"/>
            <a:ext cx="2232248" cy="108012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NB : ce panneau ne s’affiche qu’à partir de 30 fans</a:t>
            </a:r>
            <a:endParaRPr lang="fr-FR" sz="2000" dirty="0"/>
          </a:p>
        </p:txBody>
      </p:sp>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8988" t="11775" r="33173" b="80374"/>
          <a:stretch>
            <a:fillRect/>
          </a:stretch>
        </p:blipFill>
        <p:spPr bwMode="auto">
          <a:xfrm>
            <a:off x="1115616" y="1340768"/>
            <a:ext cx="6120680" cy="564986"/>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Gérer les statistiques [1/7]</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33</a:t>
            </a:fld>
            <a:endParaRPr lang="en-US" dirty="0"/>
          </a:p>
        </p:txBody>
      </p:sp>
      <p:sp>
        <p:nvSpPr>
          <p:cNvPr id="6" name="Rectangle à coins arrondis 5"/>
          <p:cNvSpPr/>
          <p:nvPr/>
        </p:nvSpPr>
        <p:spPr>
          <a:xfrm>
            <a:off x="5868144" y="1340768"/>
            <a:ext cx="1008112" cy="216024"/>
          </a:xfrm>
          <a:prstGeom prst="roundRect">
            <a:avLst>
              <a:gd name="adj" fmla="val 7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vers le bas 8"/>
          <p:cNvSpPr/>
          <p:nvPr/>
        </p:nvSpPr>
        <p:spPr>
          <a:xfrm rot="10800000" flipH="1" flipV="1">
            <a:off x="6012160" y="1556792"/>
            <a:ext cx="288034" cy="8640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4283968" y="5589240"/>
            <a:ext cx="3888432" cy="110750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Fenêtre où l’on choisit la période pour laquelle on veut des statistiques et sous quel format</a:t>
            </a:r>
            <a:endParaRPr lang="fr-FR" sz="2000" dirty="0"/>
          </a:p>
        </p:txBody>
      </p:sp>
      <p:sp>
        <p:nvSpPr>
          <p:cNvPr id="7" name="Rectangle à coins arrondis 6"/>
          <p:cNvSpPr/>
          <p:nvPr/>
        </p:nvSpPr>
        <p:spPr>
          <a:xfrm>
            <a:off x="1115616" y="1628800"/>
            <a:ext cx="6120680" cy="288032"/>
          </a:xfrm>
          <a:prstGeom prst="roundRect">
            <a:avLst>
              <a:gd name="adj" fmla="val 1053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2" name="Flèche vers le bas 11"/>
          <p:cNvSpPr/>
          <p:nvPr/>
        </p:nvSpPr>
        <p:spPr>
          <a:xfrm rot="10800000" flipH="1">
            <a:off x="1187624" y="1916832"/>
            <a:ext cx="288034"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3" name="Espace réservé du contenu 7"/>
          <p:cNvSpPr txBox="1">
            <a:spLocks/>
          </p:cNvSpPr>
          <p:nvPr/>
        </p:nvSpPr>
        <p:spPr>
          <a:xfrm>
            <a:off x="-108520" y="2492896"/>
            <a:ext cx="2736304" cy="43204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Menu des statistiques</a:t>
            </a:r>
            <a:endParaRPr lang="fr-FR" sz="2000" dirty="0"/>
          </a:p>
        </p:txBody>
      </p:sp>
      <p:pic>
        <p:nvPicPr>
          <p:cNvPr id="9219" name="Picture 3"/>
          <p:cNvPicPr>
            <a:picLocks noChangeAspect="1" noChangeArrowheads="1"/>
          </p:cNvPicPr>
          <p:nvPr/>
        </p:nvPicPr>
        <p:blipFill>
          <a:blip r:embed="rId4" cstate="print"/>
          <a:srcRect l="38193" t="20300" r="38970" b="32101"/>
          <a:stretch>
            <a:fillRect/>
          </a:stretch>
        </p:blipFill>
        <p:spPr bwMode="auto">
          <a:xfrm>
            <a:off x="4860032" y="2420888"/>
            <a:ext cx="2664296" cy="3123658"/>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srcRect l="38384" t="36320" r="38710" b="39204"/>
          <a:stretch>
            <a:fillRect/>
          </a:stretch>
        </p:blipFill>
        <p:spPr bwMode="auto">
          <a:xfrm>
            <a:off x="683568" y="3212976"/>
            <a:ext cx="2622754" cy="1576391"/>
          </a:xfrm>
          <a:prstGeom prst="rect">
            <a:avLst/>
          </a:prstGeom>
          <a:noFill/>
          <a:ln w="9525">
            <a:noFill/>
            <a:miter lim="800000"/>
            <a:headEnd/>
            <a:tailEnd/>
          </a:ln>
        </p:spPr>
      </p:pic>
      <p:sp>
        <p:nvSpPr>
          <p:cNvPr id="14" name="Flèche vers le bas 13"/>
          <p:cNvSpPr/>
          <p:nvPr/>
        </p:nvSpPr>
        <p:spPr>
          <a:xfrm rot="16200000" flipV="1">
            <a:off x="3959931" y="3248981"/>
            <a:ext cx="288034" cy="1512168"/>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5" name="Espace réservé du contenu 7"/>
          <p:cNvSpPr txBox="1">
            <a:spLocks/>
          </p:cNvSpPr>
          <p:nvPr/>
        </p:nvSpPr>
        <p:spPr>
          <a:xfrm>
            <a:off x="0" y="4941168"/>
            <a:ext cx="4499992" cy="151216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Fenêtre où l’on rentre les identifiants de la page de laquelle on extrait les statistiques</a:t>
            </a:r>
          </a:p>
          <a:p>
            <a:pPr marL="0" indent="0" algn="ctr">
              <a:spcBef>
                <a:spcPts val="0"/>
              </a:spcBef>
              <a:buFont typeface="Arial" pitchFamily="34" charset="0"/>
              <a:buNone/>
            </a:pPr>
            <a:r>
              <a:rPr lang="fr-FR" sz="1400" i="1" dirty="0" smtClean="0"/>
              <a:t>Nom d’utilisateur : nom de la page</a:t>
            </a:r>
          </a:p>
          <a:p>
            <a:pPr marL="0" indent="0" algn="ctr">
              <a:spcBef>
                <a:spcPts val="0"/>
              </a:spcBef>
              <a:buFont typeface="Arial" pitchFamily="34" charset="0"/>
              <a:buNone/>
            </a:pPr>
            <a:r>
              <a:rPr lang="fr-FR" sz="1400" i="1" dirty="0" smtClean="0"/>
              <a:t>Mot de passe : mdp de connexion du compte personnel</a:t>
            </a:r>
            <a:endParaRPr lang="fr-FR" sz="1400" i="1" dirty="0"/>
          </a:p>
        </p:txBody>
      </p:sp>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8358" t="12239" r="32878" b="8209"/>
          <a:stretch>
            <a:fillRect/>
          </a:stretch>
        </p:blipFill>
        <p:spPr bwMode="auto">
          <a:xfrm>
            <a:off x="1835696" y="1988840"/>
            <a:ext cx="5022096" cy="4608512"/>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Gérer les statistiques [2/7]</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34</a:t>
            </a:fld>
            <a:endParaRPr lang="en-US" dirty="0"/>
          </a:p>
        </p:txBody>
      </p:sp>
      <p:sp>
        <p:nvSpPr>
          <p:cNvPr id="6" name="Rectangle à coins arrondis 5"/>
          <p:cNvSpPr/>
          <p:nvPr/>
        </p:nvSpPr>
        <p:spPr>
          <a:xfrm>
            <a:off x="3563888" y="1988840"/>
            <a:ext cx="1584176" cy="1944216"/>
          </a:xfrm>
          <a:prstGeom prst="roundRect">
            <a:avLst>
              <a:gd name="adj" fmla="val 7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vers le bas 8"/>
          <p:cNvSpPr/>
          <p:nvPr/>
        </p:nvSpPr>
        <p:spPr>
          <a:xfrm rot="10800000" flipH="1" flipV="1">
            <a:off x="3635896" y="1340768"/>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3707904" y="1196752"/>
            <a:ext cx="4320480" cy="79208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de socionautes qui peuvent voir les publications</a:t>
            </a:r>
            <a:endParaRPr lang="fr-FR" sz="2000" dirty="0"/>
          </a:p>
        </p:txBody>
      </p:sp>
      <p:sp>
        <p:nvSpPr>
          <p:cNvPr id="7" name="Rectangle à coins arrondis 6"/>
          <p:cNvSpPr/>
          <p:nvPr/>
        </p:nvSpPr>
        <p:spPr>
          <a:xfrm>
            <a:off x="1907704" y="1988840"/>
            <a:ext cx="1584176" cy="1944216"/>
          </a:xfrm>
          <a:prstGeom prst="roundRect">
            <a:avLst>
              <a:gd name="adj" fmla="val 1053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2" name="Flèche vers le bas 11"/>
          <p:cNvSpPr/>
          <p:nvPr/>
        </p:nvSpPr>
        <p:spPr>
          <a:xfrm rot="16200000" flipH="1">
            <a:off x="1424333" y="2040163"/>
            <a:ext cx="288034"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3" name="Espace réservé du contenu 7"/>
          <p:cNvSpPr txBox="1">
            <a:spLocks/>
          </p:cNvSpPr>
          <p:nvPr/>
        </p:nvSpPr>
        <p:spPr>
          <a:xfrm>
            <a:off x="0" y="2492896"/>
            <a:ext cx="1845400" cy="100811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de fans de la page</a:t>
            </a:r>
            <a:endParaRPr lang="fr-FR" sz="2000" dirty="0"/>
          </a:p>
        </p:txBody>
      </p:sp>
      <p:sp>
        <p:nvSpPr>
          <p:cNvPr id="14" name="Rectangle à coins arrondis 13"/>
          <p:cNvSpPr/>
          <p:nvPr/>
        </p:nvSpPr>
        <p:spPr>
          <a:xfrm>
            <a:off x="5220072" y="1988840"/>
            <a:ext cx="1584176" cy="1944216"/>
          </a:xfrm>
          <a:prstGeom prst="roundRect">
            <a:avLst>
              <a:gd name="adj" fmla="val 9185"/>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7" name="Flèche vers le bas 16"/>
          <p:cNvSpPr/>
          <p:nvPr/>
        </p:nvSpPr>
        <p:spPr>
          <a:xfrm rot="5400000">
            <a:off x="6968949" y="1968155"/>
            <a:ext cx="288034" cy="617436"/>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8" name="Espace réservé du contenu 7"/>
          <p:cNvSpPr txBox="1">
            <a:spLocks/>
          </p:cNvSpPr>
          <p:nvPr/>
        </p:nvSpPr>
        <p:spPr>
          <a:xfrm>
            <a:off x="6751606" y="2492896"/>
            <a:ext cx="1708826" cy="1296144"/>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des réactions des socionautes sur la page</a:t>
            </a:r>
            <a:endParaRPr lang="fr-FR" sz="2000" dirty="0"/>
          </a:p>
        </p:txBody>
      </p:sp>
      <p:sp>
        <p:nvSpPr>
          <p:cNvPr id="15" name="Rectangle à coins arrondis 14"/>
          <p:cNvSpPr/>
          <p:nvPr/>
        </p:nvSpPr>
        <p:spPr>
          <a:xfrm>
            <a:off x="1835696" y="4005064"/>
            <a:ext cx="5040560" cy="2520280"/>
          </a:xfrm>
          <a:prstGeom prst="roundRect">
            <a:avLst>
              <a:gd name="adj" fmla="val 8268"/>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0" name="Flèche vers le bas 19"/>
          <p:cNvSpPr/>
          <p:nvPr/>
        </p:nvSpPr>
        <p:spPr>
          <a:xfrm rot="5400000">
            <a:off x="7040957" y="4200403"/>
            <a:ext cx="288034" cy="61743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1" name="Espace réservé du contenu 7"/>
          <p:cNvSpPr txBox="1">
            <a:spLocks/>
          </p:cNvSpPr>
          <p:nvPr/>
        </p:nvSpPr>
        <p:spPr>
          <a:xfrm>
            <a:off x="6732240" y="4869160"/>
            <a:ext cx="1708826" cy="151216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Récapitulatif des 5 dernières publications</a:t>
            </a:r>
            <a:endParaRPr lang="fr-FR" sz="2000" dirty="0"/>
          </a:p>
        </p:txBody>
      </p:sp>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29017" t="12082" r="38924" b="8502"/>
          <a:stretch>
            <a:fillRect/>
          </a:stretch>
        </p:blipFill>
        <p:spPr bwMode="auto">
          <a:xfrm>
            <a:off x="2195736" y="1251053"/>
            <a:ext cx="3888432" cy="5418307"/>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Gérer les statistiques [3/7]</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35</a:t>
            </a:fld>
            <a:endParaRPr lang="en-US" dirty="0"/>
          </a:p>
        </p:txBody>
      </p:sp>
      <p:sp>
        <p:nvSpPr>
          <p:cNvPr id="6" name="Rectangle à coins arrondis 5"/>
          <p:cNvSpPr/>
          <p:nvPr/>
        </p:nvSpPr>
        <p:spPr>
          <a:xfrm>
            <a:off x="2195736" y="1844824"/>
            <a:ext cx="3888432" cy="1224136"/>
          </a:xfrm>
          <a:prstGeom prst="roundRect">
            <a:avLst>
              <a:gd name="adj" fmla="val 7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vers le bas 8"/>
          <p:cNvSpPr/>
          <p:nvPr/>
        </p:nvSpPr>
        <p:spPr>
          <a:xfrm rot="16200000" flipH="1" flipV="1">
            <a:off x="6248869" y="1752131"/>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6228184" y="2132856"/>
            <a:ext cx="2088232" cy="172819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de « J’aime » et de « Je n’aime plus »</a:t>
            </a:r>
            <a:endParaRPr lang="fr-FR" sz="2000" dirty="0"/>
          </a:p>
        </p:txBody>
      </p:sp>
      <p:sp>
        <p:nvSpPr>
          <p:cNvPr id="7" name="Rectangle à coins arrondis 6"/>
          <p:cNvSpPr/>
          <p:nvPr/>
        </p:nvSpPr>
        <p:spPr>
          <a:xfrm>
            <a:off x="2195736" y="1268760"/>
            <a:ext cx="3888432" cy="504056"/>
          </a:xfrm>
          <a:prstGeom prst="roundRect">
            <a:avLst>
              <a:gd name="adj" fmla="val 1053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2" name="Flèche vers le bas 11"/>
          <p:cNvSpPr/>
          <p:nvPr/>
        </p:nvSpPr>
        <p:spPr>
          <a:xfrm rot="16200000" flipH="1">
            <a:off x="1712365" y="1176067"/>
            <a:ext cx="288034"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3" name="Espace réservé du contenu 7"/>
          <p:cNvSpPr txBox="1">
            <a:spLocks/>
          </p:cNvSpPr>
          <p:nvPr/>
        </p:nvSpPr>
        <p:spPr>
          <a:xfrm>
            <a:off x="107504" y="1556792"/>
            <a:ext cx="1845400" cy="266429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Résumé de l’évolution du nombre de fans de la page et choix de la période pour les statistiques ci-dessous</a:t>
            </a:r>
            <a:endParaRPr lang="fr-FR" sz="2000" dirty="0"/>
          </a:p>
        </p:txBody>
      </p:sp>
      <p:sp>
        <p:nvSpPr>
          <p:cNvPr id="14" name="Rectangle à coins arrondis 13"/>
          <p:cNvSpPr/>
          <p:nvPr/>
        </p:nvSpPr>
        <p:spPr>
          <a:xfrm>
            <a:off x="2195736" y="3140968"/>
            <a:ext cx="3888432" cy="1728192"/>
          </a:xfrm>
          <a:prstGeom prst="roundRect">
            <a:avLst>
              <a:gd name="adj" fmla="val 7304"/>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7" name="Flèche vers le bas 16"/>
          <p:cNvSpPr/>
          <p:nvPr/>
        </p:nvSpPr>
        <p:spPr>
          <a:xfrm rot="16200000" flipH="1">
            <a:off x="1712365" y="4200403"/>
            <a:ext cx="288034" cy="617436"/>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8" name="Espace réservé du contenu 7"/>
          <p:cNvSpPr txBox="1">
            <a:spLocks/>
          </p:cNvSpPr>
          <p:nvPr/>
        </p:nvSpPr>
        <p:spPr>
          <a:xfrm>
            <a:off x="179512" y="4581128"/>
            <a:ext cx="1708826" cy="201622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de fans total (nb de « J’aime » - nb de « Je n’aime plus »</a:t>
            </a:r>
            <a:endParaRPr lang="fr-FR" sz="2000" dirty="0"/>
          </a:p>
        </p:txBody>
      </p:sp>
      <p:sp>
        <p:nvSpPr>
          <p:cNvPr id="15" name="Rectangle à coins arrondis 14"/>
          <p:cNvSpPr/>
          <p:nvPr/>
        </p:nvSpPr>
        <p:spPr>
          <a:xfrm>
            <a:off x="2195736" y="4941168"/>
            <a:ext cx="3888432" cy="1656184"/>
          </a:xfrm>
          <a:prstGeom prst="roundRect">
            <a:avLst>
              <a:gd name="adj" fmla="val 8268"/>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0" name="Flèche vers le bas 19"/>
          <p:cNvSpPr/>
          <p:nvPr/>
        </p:nvSpPr>
        <p:spPr>
          <a:xfrm rot="5400000">
            <a:off x="6248869" y="4848475"/>
            <a:ext cx="288034" cy="61743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1" name="Espace réservé du contenu 7"/>
          <p:cNvSpPr txBox="1">
            <a:spLocks/>
          </p:cNvSpPr>
          <p:nvPr/>
        </p:nvSpPr>
        <p:spPr>
          <a:xfrm>
            <a:off x="6516216" y="5229200"/>
            <a:ext cx="1708826" cy="151216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de fans selon leur origine</a:t>
            </a:r>
            <a:endParaRPr lang="fr-FR" sz="2000" dirty="0"/>
          </a:p>
        </p:txBody>
      </p:sp>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34183" t="14629" r="41762" b="5468"/>
          <a:stretch>
            <a:fillRect/>
          </a:stretch>
        </p:blipFill>
        <p:spPr bwMode="auto">
          <a:xfrm>
            <a:off x="2699793" y="1268760"/>
            <a:ext cx="2890462" cy="5400600"/>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Gérer les statistiques [4/7]</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36</a:t>
            </a:fld>
            <a:endParaRPr lang="en-US" dirty="0"/>
          </a:p>
        </p:txBody>
      </p:sp>
      <p:sp>
        <p:nvSpPr>
          <p:cNvPr id="6" name="Rectangle à coins arrondis 5"/>
          <p:cNvSpPr/>
          <p:nvPr/>
        </p:nvSpPr>
        <p:spPr>
          <a:xfrm>
            <a:off x="2699792" y="1700808"/>
            <a:ext cx="2880320" cy="1224136"/>
          </a:xfrm>
          <a:prstGeom prst="roundRect">
            <a:avLst>
              <a:gd name="adj" fmla="val 7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vers le bas 8"/>
          <p:cNvSpPr/>
          <p:nvPr/>
        </p:nvSpPr>
        <p:spPr>
          <a:xfrm rot="16200000" flipH="1" flipV="1">
            <a:off x="5744813" y="1536107"/>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5940152" y="1412776"/>
            <a:ext cx="2304256" cy="172819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de personnes ayant vu les publications</a:t>
            </a:r>
            <a:endParaRPr lang="fr-FR" sz="2000" dirty="0"/>
          </a:p>
        </p:txBody>
      </p:sp>
      <p:sp>
        <p:nvSpPr>
          <p:cNvPr id="7" name="Rectangle à coins arrondis 6"/>
          <p:cNvSpPr/>
          <p:nvPr/>
        </p:nvSpPr>
        <p:spPr>
          <a:xfrm>
            <a:off x="2699792" y="1268760"/>
            <a:ext cx="2880320" cy="360040"/>
          </a:xfrm>
          <a:prstGeom prst="roundRect">
            <a:avLst>
              <a:gd name="adj" fmla="val 1053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2" name="Flèche vers le bas 11"/>
          <p:cNvSpPr/>
          <p:nvPr/>
        </p:nvSpPr>
        <p:spPr>
          <a:xfrm rot="16200000" flipH="1">
            <a:off x="2216421" y="1176067"/>
            <a:ext cx="288034"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3" name="Espace réservé du contenu 7"/>
          <p:cNvSpPr txBox="1">
            <a:spLocks/>
          </p:cNvSpPr>
          <p:nvPr/>
        </p:nvSpPr>
        <p:spPr>
          <a:xfrm>
            <a:off x="395536" y="1196752"/>
            <a:ext cx="1845400" cy="79208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Résumé général</a:t>
            </a:r>
            <a:endParaRPr lang="fr-FR" sz="2000" dirty="0"/>
          </a:p>
        </p:txBody>
      </p:sp>
      <p:sp>
        <p:nvSpPr>
          <p:cNvPr id="14" name="Rectangle à coins arrondis 13"/>
          <p:cNvSpPr/>
          <p:nvPr/>
        </p:nvSpPr>
        <p:spPr>
          <a:xfrm>
            <a:off x="2699792" y="2996952"/>
            <a:ext cx="2880320" cy="1296144"/>
          </a:xfrm>
          <a:prstGeom prst="roundRect">
            <a:avLst>
              <a:gd name="adj" fmla="val 7304"/>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7" name="Flèche vers le bas 16"/>
          <p:cNvSpPr/>
          <p:nvPr/>
        </p:nvSpPr>
        <p:spPr>
          <a:xfrm rot="16200000" flipH="1">
            <a:off x="2216421" y="3192291"/>
            <a:ext cx="288034" cy="617436"/>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8" name="Espace réservé du contenu 7"/>
          <p:cNvSpPr txBox="1">
            <a:spLocks/>
          </p:cNvSpPr>
          <p:nvPr/>
        </p:nvSpPr>
        <p:spPr>
          <a:xfrm>
            <a:off x="107504" y="4841776"/>
            <a:ext cx="2051720" cy="201622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de socionautes ayant vu une activité de la page</a:t>
            </a:r>
            <a:endParaRPr lang="fr-FR" sz="2000" dirty="0"/>
          </a:p>
        </p:txBody>
      </p:sp>
      <p:sp>
        <p:nvSpPr>
          <p:cNvPr id="15" name="Rectangle à coins arrondis 14"/>
          <p:cNvSpPr/>
          <p:nvPr/>
        </p:nvSpPr>
        <p:spPr>
          <a:xfrm>
            <a:off x="2699792" y="4365104"/>
            <a:ext cx="2880320" cy="1224136"/>
          </a:xfrm>
          <a:prstGeom prst="roundRect">
            <a:avLst>
              <a:gd name="adj" fmla="val 8268"/>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0" name="Flèche vers le bas 19"/>
          <p:cNvSpPr/>
          <p:nvPr/>
        </p:nvSpPr>
        <p:spPr>
          <a:xfrm rot="5400000">
            <a:off x="5744813" y="4704459"/>
            <a:ext cx="288034" cy="61743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1" name="Espace réservé du contenu 7"/>
          <p:cNvSpPr txBox="1">
            <a:spLocks/>
          </p:cNvSpPr>
          <p:nvPr/>
        </p:nvSpPr>
        <p:spPr>
          <a:xfrm>
            <a:off x="6084168" y="4293096"/>
            <a:ext cx="2160240" cy="165618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d’actions défavorables à la notoriété de la page</a:t>
            </a:r>
            <a:endParaRPr lang="fr-FR" sz="2000" dirty="0"/>
          </a:p>
        </p:txBody>
      </p:sp>
      <p:sp>
        <p:nvSpPr>
          <p:cNvPr id="19" name="Rectangle à coins arrondis 18"/>
          <p:cNvSpPr/>
          <p:nvPr/>
        </p:nvSpPr>
        <p:spPr>
          <a:xfrm>
            <a:off x="2699792" y="5661248"/>
            <a:ext cx="2880320" cy="1008112"/>
          </a:xfrm>
          <a:prstGeom prst="roundRect">
            <a:avLst>
              <a:gd name="adj" fmla="val 10532"/>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22" name="Flèche vers le bas 21"/>
          <p:cNvSpPr/>
          <p:nvPr/>
        </p:nvSpPr>
        <p:spPr>
          <a:xfrm rot="16200000" flipH="1">
            <a:off x="2216421" y="5568555"/>
            <a:ext cx="288034" cy="61743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dirty="0"/>
          </a:p>
        </p:txBody>
      </p:sp>
      <p:sp>
        <p:nvSpPr>
          <p:cNvPr id="23" name="Espace réservé du contenu 7"/>
          <p:cNvSpPr txBox="1">
            <a:spLocks/>
          </p:cNvSpPr>
          <p:nvPr/>
        </p:nvSpPr>
        <p:spPr>
          <a:xfrm>
            <a:off x="0" y="2924944"/>
            <a:ext cx="2304256" cy="151216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de réactions aux publications</a:t>
            </a:r>
            <a:endParaRPr lang="fr-FR" sz="2000" dirty="0"/>
          </a:p>
        </p:txBody>
      </p:sp>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29836" t="11360" r="39426" b="6156"/>
          <a:stretch>
            <a:fillRect/>
          </a:stretch>
        </p:blipFill>
        <p:spPr bwMode="auto">
          <a:xfrm>
            <a:off x="2339752" y="1306802"/>
            <a:ext cx="3600400" cy="5434566"/>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Gérer les statistiques [5/7]</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37</a:t>
            </a:fld>
            <a:endParaRPr lang="en-US" dirty="0"/>
          </a:p>
        </p:txBody>
      </p:sp>
      <p:sp>
        <p:nvSpPr>
          <p:cNvPr id="6" name="Rectangle à coins arrondis 5"/>
          <p:cNvSpPr/>
          <p:nvPr/>
        </p:nvSpPr>
        <p:spPr>
          <a:xfrm>
            <a:off x="2339752" y="1772816"/>
            <a:ext cx="3600400" cy="1656184"/>
          </a:xfrm>
          <a:prstGeom prst="roundRect">
            <a:avLst>
              <a:gd name="adj" fmla="val 7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vers le bas 8"/>
          <p:cNvSpPr/>
          <p:nvPr/>
        </p:nvSpPr>
        <p:spPr>
          <a:xfrm rot="16200000" flipH="1" flipV="1">
            <a:off x="6104853" y="2184179"/>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6444208" y="1844824"/>
            <a:ext cx="1872208" cy="158417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et comparaison du nombre d’onglets vus</a:t>
            </a:r>
            <a:endParaRPr lang="fr-FR" sz="2000" dirty="0"/>
          </a:p>
        </p:txBody>
      </p:sp>
      <p:sp>
        <p:nvSpPr>
          <p:cNvPr id="7" name="Rectangle à coins arrondis 6"/>
          <p:cNvSpPr/>
          <p:nvPr/>
        </p:nvSpPr>
        <p:spPr>
          <a:xfrm>
            <a:off x="2339752" y="1268760"/>
            <a:ext cx="3600400" cy="432048"/>
          </a:xfrm>
          <a:prstGeom prst="roundRect">
            <a:avLst>
              <a:gd name="adj" fmla="val 1053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2" name="Flèche vers le bas 11"/>
          <p:cNvSpPr/>
          <p:nvPr/>
        </p:nvSpPr>
        <p:spPr>
          <a:xfrm rot="16200000" flipH="1">
            <a:off x="1856381" y="1176067"/>
            <a:ext cx="288034"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3" name="Espace réservé du contenu 7"/>
          <p:cNvSpPr txBox="1">
            <a:spLocks/>
          </p:cNvSpPr>
          <p:nvPr/>
        </p:nvSpPr>
        <p:spPr>
          <a:xfrm>
            <a:off x="107504" y="1196752"/>
            <a:ext cx="1845400" cy="72008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Résumé général</a:t>
            </a:r>
            <a:endParaRPr lang="fr-FR" sz="2000" dirty="0"/>
          </a:p>
        </p:txBody>
      </p:sp>
      <p:sp>
        <p:nvSpPr>
          <p:cNvPr id="14" name="Rectangle à coins arrondis 13"/>
          <p:cNvSpPr/>
          <p:nvPr/>
        </p:nvSpPr>
        <p:spPr>
          <a:xfrm>
            <a:off x="2339752" y="3501008"/>
            <a:ext cx="3600400" cy="1584176"/>
          </a:xfrm>
          <a:prstGeom prst="roundRect">
            <a:avLst>
              <a:gd name="adj" fmla="val 7304"/>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7" name="Flèche vers le bas 16"/>
          <p:cNvSpPr/>
          <p:nvPr/>
        </p:nvSpPr>
        <p:spPr>
          <a:xfrm rot="16200000" flipH="1">
            <a:off x="1856381" y="3912371"/>
            <a:ext cx="288034" cy="617436"/>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8" name="Espace réservé du contenu 7"/>
          <p:cNvSpPr txBox="1">
            <a:spLocks/>
          </p:cNvSpPr>
          <p:nvPr/>
        </p:nvSpPr>
        <p:spPr>
          <a:xfrm>
            <a:off x="107504" y="3429000"/>
            <a:ext cx="1708826" cy="201622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Evolution du nombre d’actions impliquant la page</a:t>
            </a:r>
            <a:endParaRPr lang="fr-FR" sz="2000" dirty="0"/>
          </a:p>
        </p:txBody>
      </p:sp>
      <p:sp>
        <p:nvSpPr>
          <p:cNvPr id="15" name="Rectangle à coins arrondis 14"/>
          <p:cNvSpPr/>
          <p:nvPr/>
        </p:nvSpPr>
        <p:spPr>
          <a:xfrm>
            <a:off x="2339752" y="5157192"/>
            <a:ext cx="3600400" cy="1584176"/>
          </a:xfrm>
          <a:prstGeom prst="roundRect">
            <a:avLst>
              <a:gd name="adj" fmla="val 8268"/>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0" name="Flèche vers le bas 19"/>
          <p:cNvSpPr/>
          <p:nvPr/>
        </p:nvSpPr>
        <p:spPr>
          <a:xfrm rot="5400000">
            <a:off x="6104853" y="5640563"/>
            <a:ext cx="288034" cy="617436"/>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1" name="Espace réservé du contenu 7"/>
          <p:cNvSpPr txBox="1">
            <a:spLocks/>
          </p:cNvSpPr>
          <p:nvPr/>
        </p:nvSpPr>
        <p:spPr>
          <a:xfrm>
            <a:off x="6444208" y="4598368"/>
            <a:ext cx="2088232" cy="22596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Nombre de fois que les sociaunautes visitent la page en la cherchant ailleurs que sur Facebook</a:t>
            </a:r>
            <a:endParaRPr lang="fr-FR" sz="2000" dirty="0"/>
          </a:p>
        </p:txBody>
      </p:sp>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31201" t="10150" r="39922" b="4288"/>
          <a:stretch>
            <a:fillRect/>
          </a:stretch>
        </p:blipFill>
        <p:spPr bwMode="auto">
          <a:xfrm>
            <a:off x="2483768" y="1268760"/>
            <a:ext cx="3283565" cy="5472608"/>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Gérer les statistiques [6/7]</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38</a:t>
            </a:fld>
            <a:endParaRPr lang="en-US" dirty="0"/>
          </a:p>
        </p:txBody>
      </p:sp>
      <p:sp>
        <p:nvSpPr>
          <p:cNvPr id="6" name="Rectangle à coins arrondis 5"/>
          <p:cNvSpPr/>
          <p:nvPr/>
        </p:nvSpPr>
        <p:spPr>
          <a:xfrm>
            <a:off x="2483768" y="2996952"/>
            <a:ext cx="3240360" cy="3744416"/>
          </a:xfrm>
          <a:prstGeom prst="roundRect">
            <a:avLst>
              <a:gd name="adj" fmla="val 7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lèche vers le bas 8"/>
          <p:cNvSpPr/>
          <p:nvPr/>
        </p:nvSpPr>
        <p:spPr>
          <a:xfrm rot="16200000" flipH="1" flipV="1">
            <a:off x="5888829" y="4200403"/>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6300192" y="3356992"/>
            <a:ext cx="1872208" cy="266429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Récapitulatif de toutes les publications avec les statistiques de portée, de « J’aime », etc</a:t>
            </a:r>
            <a:endParaRPr lang="fr-FR" sz="2000" dirty="0"/>
          </a:p>
        </p:txBody>
      </p:sp>
      <p:sp>
        <p:nvSpPr>
          <p:cNvPr id="7" name="Rectangle à coins arrondis 6"/>
          <p:cNvSpPr/>
          <p:nvPr/>
        </p:nvSpPr>
        <p:spPr>
          <a:xfrm>
            <a:off x="2483768" y="1268760"/>
            <a:ext cx="3240360" cy="1656184"/>
          </a:xfrm>
          <a:prstGeom prst="roundRect">
            <a:avLst>
              <a:gd name="adj" fmla="val 10532"/>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2" name="Flèche vers le bas 11"/>
          <p:cNvSpPr/>
          <p:nvPr/>
        </p:nvSpPr>
        <p:spPr>
          <a:xfrm rot="16200000" flipH="1">
            <a:off x="2000397" y="1752131"/>
            <a:ext cx="288034" cy="617436"/>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3" name="Espace réservé du contenu 7"/>
          <p:cNvSpPr txBox="1">
            <a:spLocks/>
          </p:cNvSpPr>
          <p:nvPr/>
        </p:nvSpPr>
        <p:spPr>
          <a:xfrm>
            <a:off x="179512" y="2348880"/>
            <a:ext cx="2160240" cy="2016224"/>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Outil permettant de voir à quels moments les socionautes consultent le plus la page</a:t>
            </a:r>
            <a:endParaRPr lang="fr-FR" sz="2000" dirty="0"/>
          </a:p>
        </p:txBody>
      </p:sp>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Gérer les statistiques [7/7]</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39</a:t>
            </a:fld>
            <a:endParaRPr lang="en-US" dirty="0"/>
          </a:p>
        </p:txBody>
      </p:sp>
      <p:sp>
        <p:nvSpPr>
          <p:cNvPr id="9" name="Flèche vers le bas 8"/>
          <p:cNvSpPr/>
          <p:nvPr/>
        </p:nvSpPr>
        <p:spPr>
          <a:xfrm rot="16200000" flipH="1" flipV="1">
            <a:off x="5744813" y="3336307"/>
            <a:ext cx="288034" cy="6174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space réservé du contenu 7"/>
          <p:cNvSpPr txBox="1">
            <a:spLocks/>
          </p:cNvSpPr>
          <p:nvPr/>
        </p:nvSpPr>
        <p:spPr>
          <a:xfrm>
            <a:off x="6156176" y="2852936"/>
            <a:ext cx="2160240" cy="208823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Outil permettant d’en savoir plus sur les lecteurs de sa page (genre, âge, pays, ville, langue)</a:t>
            </a:r>
            <a:endParaRPr lang="fr-FR" sz="2000" dirty="0"/>
          </a:p>
        </p:txBody>
      </p:sp>
      <p:pic>
        <p:nvPicPr>
          <p:cNvPr id="8194" name="Picture 2"/>
          <p:cNvPicPr>
            <a:picLocks noChangeAspect="1" noChangeArrowheads="1"/>
          </p:cNvPicPr>
          <p:nvPr/>
        </p:nvPicPr>
        <p:blipFill>
          <a:blip r:embed="rId3" cstate="print"/>
          <a:srcRect l="18510" t="15844" r="32815" b="12248"/>
          <a:stretch>
            <a:fillRect/>
          </a:stretch>
        </p:blipFill>
        <p:spPr bwMode="auto">
          <a:xfrm>
            <a:off x="467544" y="1628800"/>
            <a:ext cx="5112568" cy="4248472"/>
          </a:xfrm>
          <a:prstGeom prst="rect">
            <a:avLst/>
          </a:prstGeom>
          <a:noFill/>
          <a:ln w="9525">
            <a:noFill/>
            <a:miter lim="800000"/>
            <a:headEnd/>
            <a:tailEnd/>
          </a:ln>
        </p:spPr>
      </p:pic>
    </p:spTree>
    <p:extLst>
      <p:ext uri="{BB962C8B-B14F-4D97-AF65-F5344CB8AC3E}">
        <p14:creationId xmlns:p14="http://schemas.microsoft.com/office/powerpoint/2010/main" xmlns="" val="2773708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barre d’outils</a:t>
            </a:r>
            <a:endParaRPr lang="fr-FR" dirty="0"/>
          </a:p>
        </p:txBody>
      </p:sp>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3854873"/>
            <a:ext cx="7620000" cy="291253"/>
          </a:xfrm>
        </p:spPr>
      </p:pic>
      <p:sp>
        <p:nvSpPr>
          <p:cNvPr id="4" name="Espace réservé du numéro de diapositive 3"/>
          <p:cNvSpPr>
            <a:spLocks noGrp="1"/>
          </p:cNvSpPr>
          <p:nvPr>
            <p:ph type="sldNum" sz="quarter" idx="12"/>
          </p:nvPr>
        </p:nvSpPr>
        <p:spPr/>
        <p:txBody>
          <a:bodyPr/>
          <a:lstStyle/>
          <a:p>
            <a:fld id="{2754ED01-E2A0-4C1E-8E21-014B99041579}" type="slidenum">
              <a:rPr lang="en-US" smtClean="0"/>
              <a:pPr/>
              <a:t>4</a:t>
            </a:fld>
            <a:endParaRPr lang="en-US" dirty="0"/>
          </a:p>
        </p:txBody>
      </p:sp>
      <p:sp>
        <p:nvSpPr>
          <p:cNvPr id="6" name="Rectangle 5"/>
          <p:cNvSpPr/>
          <p:nvPr/>
        </p:nvSpPr>
        <p:spPr>
          <a:xfrm>
            <a:off x="3347864" y="1484784"/>
            <a:ext cx="1440160" cy="57606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dirty="0" smtClean="0"/>
              <a:t>Fil d’actualités</a:t>
            </a:r>
            <a:endParaRPr lang="fr-FR" dirty="0"/>
          </a:p>
        </p:txBody>
      </p:sp>
      <p:cxnSp>
        <p:nvCxnSpPr>
          <p:cNvPr id="38" name="Connecteur droit 37"/>
          <p:cNvCxnSpPr>
            <a:stCxn id="6" idx="1"/>
          </p:cNvCxnSpPr>
          <p:nvPr/>
        </p:nvCxnSpPr>
        <p:spPr>
          <a:xfrm flipH="1">
            <a:off x="1043608" y="1772816"/>
            <a:ext cx="2304256"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Connecteur droit avec flèche 39"/>
          <p:cNvCxnSpPr/>
          <p:nvPr/>
        </p:nvCxnSpPr>
        <p:spPr>
          <a:xfrm>
            <a:off x="1043608" y="1772816"/>
            <a:ext cx="0" cy="2088232"/>
          </a:xfrm>
          <a:prstGeom prst="straightConnector1">
            <a:avLst/>
          </a:prstGeom>
          <a:ln>
            <a:tailEnd type="stealth"/>
          </a:ln>
        </p:spPr>
        <p:style>
          <a:lnRef idx="2">
            <a:schemeClr val="accent6"/>
          </a:lnRef>
          <a:fillRef idx="0">
            <a:schemeClr val="accent6"/>
          </a:fillRef>
          <a:effectRef idx="1">
            <a:schemeClr val="accent6"/>
          </a:effectRef>
          <a:fontRef idx="minor">
            <a:schemeClr val="tx1"/>
          </a:fontRef>
        </p:style>
      </p:cxnSp>
      <p:cxnSp>
        <p:nvCxnSpPr>
          <p:cNvPr id="42" name="Connecteur droit 41"/>
          <p:cNvCxnSpPr>
            <a:stCxn id="6" idx="3"/>
          </p:cNvCxnSpPr>
          <p:nvPr/>
        </p:nvCxnSpPr>
        <p:spPr>
          <a:xfrm>
            <a:off x="4788024" y="1772816"/>
            <a:ext cx="252028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44" name="Connecteur droit avec flèche 43"/>
          <p:cNvCxnSpPr/>
          <p:nvPr/>
        </p:nvCxnSpPr>
        <p:spPr>
          <a:xfrm>
            <a:off x="7308304" y="1772816"/>
            <a:ext cx="0" cy="2088232"/>
          </a:xfrm>
          <a:prstGeom prst="straightConnector1">
            <a:avLst/>
          </a:prstGeom>
          <a:ln>
            <a:tailEnd type="stealth"/>
          </a:ln>
        </p:spPr>
        <p:style>
          <a:lnRef idx="2">
            <a:schemeClr val="accent6"/>
          </a:lnRef>
          <a:fillRef idx="0">
            <a:schemeClr val="accent6"/>
          </a:fillRef>
          <a:effectRef idx="1">
            <a:schemeClr val="accent6"/>
          </a:effectRef>
          <a:fontRef idx="minor">
            <a:schemeClr val="tx1"/>
          </a:fontRef>
        </p:style>
      </p:cxnSp>
      <p:sp>
        <p:nvSpPr>
          <p:cNvPr id="48" name="Rectangle 47"/>
          <p:cNvSpPr/>
          <p:nvPr/>
        </p:nvSpPr>
        <p:spPr>
          <a:xfrm>
            <a:off x="3347864" y="2276872"/>
            <a:ext cx="1440160" cy="576064"/>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fr-FR" dirty="0" smtClean="0"/>
              <a:t>Profil</a:t>
            </a:r>
            <a:endParaRPr lang="fr-FR" dirty="0"/>
          </a:p>
        </p:txBody>
      </p:sp>
      <p:cxnSp>
        <p:nvCxnSpPr>
          <p:cNvPr id="49" name="Connecteur droit 48"/>
          <p:cNvCxnSpPr>
            <a:stCxn id="48" idx="3"/>
          </p:cNvCxnSpPr>
          <p:nvPr/>
        </p:nvCxnSpPr>
        <p:spPr>
          <a:xfrm>
            <a:off x="4788024" y="2564904"/>
            <a:ext cx="18002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0" name="Connecteur droit avec flèche 49"/>
          <p:cNvCxnSpPr/>
          <p:nvPr/>
        </p:nvCxnSpPr>
        <p:spPr>
          <a:xfrm>
            <a:off x="6588224" y="2564904"/>
            <a:ext cx="0" cy="1296144"/>
          </a:xfrm>
          <a:prstGeom prst="straightConnector1">
            <a:avLst/>
          </a:prstGeom>
          <a:ln>
            <a:tailEnd type="stealth"/>
          </a:ln>
        </p:spPr>
        <p:style>
          <a:lnRef idx="2">
            <a:schemeClr val="accent5"/>
          </a:lnRef>
          <a:fillRef idx="0">
            <a:schemeClr val="accent5"/>
          </a:fillRef>
          <a:effectRef idx="1">
            <a:schemeClr val="accent5"/>
          </a:effectRef>
          <a:fontRef idx="minor">
            <a:schemeClr val="tx1"/>
          </a:fontRef>
        </p:style>
      </p:cxnSp>
      <p:sp>
        <p:nvSpPr>
          <p:cNvPr id="56" name="Rectangle 55"/>
          <p:cNvSpPr/>
          <p:nvPr/>
        </p:nvSpPr>
        <p:spPr>
          <a:xfrm>
            <a:off x="3347864" y="3068960"/>
            <a:ext cx="1440160"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Messages</a:t>
            </a:r>
            <a:endParaRPr lang="fr-FR" dirty="0"/>
          </a:p>
        </p:txBody>
      </p:sp>
      <p:cxnSp>
        <p:nvCxnSpPr>
          <p:cNvPr id="57" name="Connecteur droit 56"/>
          <p:cNvCxnSpPr>
            <a:stCxn id="56" idx="1"/>
          </p:cNvCxnSpPr>
          <p:nvPr/>
        </p:nvCxnSpPr>
        <p:spPr>
          <a:xfrm flipH="1">
            <a:off x="1678320" y="3356992"/>
            <a:ext cx="166954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Connecteur droit avec flèche 57"/>
          <p:cNvCxnSpPr/>
          <p:nvPr/>
        </p:nvCxnSpPr>
        <p:spPr>
          <a:xfrm>
            <a:off x="1678320" y="3356992"/>
            <a:ext cx="0" cy="504056"/>
          </a:xfrm>
          <a:prstGeom prst="straightConnector1">
            <a:avLst/>
          </a:prstGeom>
          <a:ln>
            <a:tailEnd type="stealth"/>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4630994" y="4614551"/>
            <a:ext cx="1440160"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t>Confidentialité</a:t>
            </a:r>
            <a:endParaRPr lang="fr-FR" sz="1600" dirty="0"/>
          </a:p>
        </p:txBody>
      </p:sp>
      <p:sp>
        <p:nvSpPr>
          <p:cNvPr id="67" name="Rectangle 66"/>
          <p:cNvSpPr/>
          <p:nvPr/>
        </p:nvSpPr>
        <p:spPr>
          <a:xfrm>
            <a:off x="4644008" y="5406639"/>
            <a:ext cx="1440160" cy="576064"/>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fr-FR" dirty="0" smtClean="0"/>
              <a:t>Options</a:t>
            </a:r>
            <a:endParaRPr lang="fr-FR" dirty="0"/>
          </a:p>
        </p:txBody>
      </p:sp>
      <p:sp>
        <p:nvSpPr>
          <p:cNvPr id="68" name="Rectangle 67"/>
          <p:cNvSpPr/>
          <p:nvPr/>
        </p:nvSpPr>
        <p:spPr>
          <a:xfrm>
            <a:off x="2110714" y="4614551"/>
            <a:ext cx="1440160" cy="576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smtClean="0"/>
              <a:t>Notifications</a:t>
            </a:r>
            <a:endParaRPr lang="fr-FR" dirty="0"/>
          </a:p>
        </p:txBody>
      </p:sp>
      <p:sp>
        <p:nvSpPr>
          <p:cNvPr id="69" name="Rectangle 68"/>
          <p:cNvSpPr/>
          <p:nvPr/>
        </p:nvSpPr>
        <p:spPr>
          <a:xfrm>
            <a:off x="2123728" y="5406639"/>
            <a:ext cx="1440160" cy="57606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dirty="0" smtClean="0"/>
              <a:t>Demandes d’amis</a:t>
            </a:r>
            <a:endParaRPr lang="fr-FR" dirty="0"/>
          </a:p>
        </p:txBody>
      </p:sp>
      <p:cxnSp>
        <p:nvCxnSpPr>
          <p:cNvPr id="70" name="Connecteur droit 69"/>
          <p:cNvCxnSpPr>
            <a:stCxn id="68" idx="1"/>
          </p:cNvCxnSpPr>
          <p:nvPr/>
        </p:nvCxnSpPr>
        <p:spPr>
          <a:xfrm flipH="1">
            <a:off x="1835696" y="4902583"/>
            <a:ext cx="2750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73" name="Connecteur droit 72"/>
          <p:cNvCxnSpPr>
            <a:stCxn id="69" idx="1"/>
          </p:cNvCxnSpPr>
          <p:nvPr/>
        </p:nvCxnSpPr>
        <p:spPr>
          <a:xfrm flipH="1">
            <a:off x="1475656" y="5694671"/>
            <a:ext cx="648072"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76" name="Connecteur droit 75"/>
          <p:cNvCxnSpPr>
            <a:endCxn id="65" idx="3"/>
          </p:cNvCxnSpPr>
          <p:nvPr/>
        </p:nvCxnSpPr>
        <p:spPr>
          <a:xfrm flipH="1">
            <a:off x="6071154" y="4902583"/>
            <a:ext cx="15251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Connecteur droit 79"/>
          <p:cNvCxnSpPr>
            <a:endCxn id="67" idx="3"/>
          </p:cNvCxnSpPr>
          <p:nvPr/>
        </p:nvCxnSpPr>
        <p:spPr>
          <a:xfrm flipH="1">
            <a:off x="6084168" y="5694671"/>
            <a:ext cx="1728192"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83" name="Connecteur droit avec flèche 82"/>
          <p:cNvCxnSpPr/>
          <p:nvPr/>
        </p:nvCxnSpPr>
        <p:spPr>
          <a:xfrm flipV="1">
            <a:off x="1835696" y="4149080"/>
            <a:ext cx="0" cy="753503"/>
          </a:xfrm>
          <a:prstGeom prst="straightConnector1">
            <a:avLst/>
          </a:prstGeom>
          <a:ln>
            <a:tailEnd type="stealth"/>
          </a:ln>
        </p:spPr>
        <p:style>
          <a:lnRef idx="2">
            <a:schemeClr val="accent3"/>
          </a:lnRef>
          <a:fillRef idx="0">
            <a:schemeClr val="accent3"/>
          </a:fillRef>
          <a:effectRef idx="1">
            <a:schemeClr val="accent3"/>
          </a:effectRef>
          <a:fontRef idx="minor">
            <a:schemeClr val="tx1"/>
          </a:fontRef>
        </p:style>
      </p:cxnSp>
      <p:cxnSp>
        <p:nvCxnSpPr>
          <p:cNvPr id="85" name="Connecteur droit avec flèche 84"/>
          <p:cNvCxnSpPr/>
          <p:nvPr/>
        </p:nvCxnSpPr>
        <p:spPr>
          <a:xfrm flipV="1">
            <a:off x="1475656" y="4149080"/>
            <a:ext cx="0" cy="1545591"/>
          </a:xfrm>
          <a:prstGeom prst="straightConnector1">
            <a:avLst/>
          </a:prstGeom>
          <a:ln>
            <a:tailEnd type="stealth"/>
          </a:ln>
        </p:spPr>
        <p:style>
          <a:lnRef idx="2">
            <a:schemeClr val="accent6"/>
          </a:lnRef>
          <a:fillRef idx="0">
            <a:schemeClr val="accent6"/>
          </a:fillRef>
          <a:effectRef idx="1">
            <a:schemeClr val="accent6"/>
          </a:effectRef>
          <a:fontRef idx="minor">
            <a:schemeClr val="tx1"/>
          </a:fontRef>
        </p:style>
      </p:cxnSp>
      <p:cxnSp>
        <p:nvCxnSpPr>
          <p:cNvPr id="89" name="Connecteur droit avec flèche 88"/>
          <p:cNvCxnSpPr/>
          <p:nvPr/>
        </p:nvCxnSpPr>
        <p:spPr>
          <a:xfrm flipV="1">
            <a:off x="7596336" y="4149079"/>
            <a:ext cx="0" cy="753503"/>
          </a:xfrm>
          <a:prstGeom prst="straightConnector1">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90" name="Connecteur droit avec flèche 89"/>
          <p:cNvCxnSpPr/>
          <p:nvPr/>
        </p:nvCxnSpPr>
        <p:spPr>
          <a:xfrm flipV="1">
            <a:off x="7812360" y="4149079"/>
            <a:ext cx="0" cy="1545592"/>
          </a:xfrm>
          <a:prstGeom prst="straightConnector1">
            <a:avLst/>
          </a:prstGeom>
          <a:ln>
            <a:tailEnd type="stealth"/>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xmlns="" val="477733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vertical 6"/>
          <p:cNvSpPr>
            <a:spLocks noGrp="1"/>
          </p:cNvSpPr>
          <p:nvPr>
            <p:ph type="title"/>
          </p:nvPr>
        </p:nvSpPr>
        <p:spPr/>
        <p:txBody>
          <a:bodyPr/>
          <a:lstStyle/>
          <a:p>
            <a:r>
              <a:rPr lang="fr-FR" dirty="0" smtClean="0"/>
              <a:t>Glossaire</a:t>
            </a:r>
            <a:endParaRPr lang="fr-FR" dirty="0"/>
          </a:p>
        </p:txBody>
      </p:sp>
      <p:sp>
        <p:nvSpPr>
          <p:cNvPr id="11" name="Espace réservé du texte 10"/>
          <p:cNvSpPr>
            <a:spLocks noGrp="1"/>
          </p:cNvSpPr>
          <p:nvPr>
            <p:ph sz="half" idx="1"/>
          </p:nvPr>
        </p:nvSpPr>
        <p:spPr>
          <a:xfrm>
            <a:off x="457200" y="1536192"/>
            <a:ext cx="3657600" cy="4557104"/>
          </a:xfrm>
        </p:spPr>
        <p:txBody>
          <a:bodyPr>
            <a:normAutofit fontScale="55000" lnSpcReduction="20000"/>
          </a:bodyPr>
          <a:lstStyle/>
          <a:p>
            <a:r>
              <a:rPr lang="fr-FR" dirty="0" smtClean="0">
                <a:solidFill>
                  <a:schemeClr val="accent1"/>
                </a:solidFill>
              </a:rPr>
              <a:t>Ami </a:t>
            </a:r>
            <a:r>
              <a:rPr lang="fr-FR" dirty="0" smtClean="0"/>
              <a:t>: Les amis sont les contacts avec lesquels on est lié sur Facebook. Une demande d’amitié et une validation de la demande est nécessaire pour démontrer la réciprocité de l’amitié. </a:t>
            </a:r>
          </a:p>
          <a:p>
            <a:endParaRPr lang="fr-FR" dirty="0" smtClean="0"/>
          </a:p>
          <a:p>
            <a:r>
              <a:rPr lang="fr-FR" dirty="0" smtClean="0">
                <a:solidFill>
                  <a:srgbClr val="98C723"/>
                </a:solidFill>
              </a:rPr>
              <a:t>Fan</a:t>
            </a:r>
            <a:r>
              <a:rPr lang="fr-FR" dirty="0" smtClean="0"/>
              <a:t> : Utilisateur qui a aimé (cliqué sur le bouton J’aime) d’une page.</a:t>
            </a:r>
          </a:p>
          <a:p>
            <a:endParaRPr lang="fr-FR" dirty="0" smtClean="0"/>
          </a:p>
          <a:p>
            <a:r>
              <a:rPr lang="fr-FR" dirty="0" smtClean="0">
                <a:solidFill>
                  <a:schemeClr val="accent1"/>
                </a:solidFill>
              </a:rPr>
              <a:t>Fil d’actualités</a:t>
            </a:r>
            <a:r>
              <a:rPr lang="fr-FR" dirty="0" smtClean="0"/>
              <a:t> : Il représente </a:t>
            </a:r>
            <a:r>
              <a:rPr lang="fr-FR" dirty="0"/>
              <a:t>un flux d’actualités de ce qu’il s’est passé très récemment sur Facebook </a:t>
            </a:r>
            <a:r>
              <a:rPr lang="fr-FR" dirty="0" smtClean="0"/>
              <a:t>– des </a:t>
            </a:r>
            <a:r>
              <a:rPr lang="fr-FR" dirty="0"/>
              <a:t>dernières heures jusqu’à la dernière </a:t>
            </a:r>
            <a:r>
              <a:rPr lang="fr-FR" dirty="0" smtClean="0"/>
              <a:t>minute –</a:t>
            </a:r>
            <a:r>
              <a:rPr lang="fr-FR" dirty="0"/>
              <a:t> : photos, commentaires, </a:t>
            </a:r>
            <a:r>
              <a:rPr lang="fr-FR" dirty="0" smtClean="0"/>
              <a:t>statuts </a:t>
            </a:r>
            <a:r>
              <a:rPr lang="fr-FR" dirty="0"/>
              <a:t>de vos amis, partages de liens, etc</a:t>
            </a:r>
            <a:r>
              <a:rPr lang="fr-FR" dirty="0" smtClean="0"/>
              <a:t>.</a:t>
            </a:r>
          </a:p>
          <a:p>
            <a:endParaRPr lang="fr-FR" dirty="0"/>
          </a:p>
          <a:p>
            <a:r>
              <a:rPr lang="fr-FR" dirty="0" smtClean="0">
                <a:solidFill>
                  <a:schemeClr val="accent1"/>
                </a:solidFill>
              </a:rPr>
              <a:t>Groupe</a:t>
            </a:r>
            <a:r>
              <a:rPr lang="fr-FR" dirty="0" smtClean="0"/>
              <a:t> : Il s’agit d’une page créée par un utilisateur à propos d’un intérêt particulier. L’adhésion à un groupe participe à la création d’une communauté.</a:t>
            </a:r>
          </a:p>
        </p:txBody>
      </p:sp>
      <p:sp>
        <p:nvSpPr>
          <p:cNvPr id="12" name="Espace réservé du contenu 11"/>
          <p:cNvSpPr>
            <a:spLocks noGrp="1"/>
          </p:cNvSpPr>
          <p:nvPr>
            <p:ph sz="half" idx="2"/>
          </p:nvPr>
        </p:nvSpPr>
        <p:spPr/>
        <p:txBody>
          <a:bodyPr>
            <a:normAutofit fontScale="55000" lnSpcReduction="20000"/>
          </a:bodyPr>
          <a:lstStyle/>
          <a:p>
            <a:r>
              <a:rPr lang="fr-FR" dirty="0" smtClean="0">
                <a:solidFill>
                  <a:srgbClr val="98C723"/>
                </a:solidFill>
              </a:rPr>
              <a:t>J’aime </a:t>
            </a:r>
            <a:r>
              <a:rPr lang="fr-FR" dirty="0" smtClean="0">
                <a:solidFill>
                  <a:srgbClr val="000000"/>
                </a:solidFill>
              </a:rPr>
              <a:t>: Bouton présent sous chaque publication et sur les pages, il permet d’indiquer que tel utilisateur aime telle publication.</a:t>
            </a:r>
          </a:p>
          <a:p>
            <a:endParaRPr lang="fr-FR" dirty="0" smtClean="0">
              <a:solidFill>
                <a:srgbClr val="000000"/>
              </a:solidFill>
            </a:endParaRPr>
          </a:p>
          <a:p>
            <a:r>
              <a:rPr lang="fr-FR" dirty="0" smtClean="0">
                <a:solidFill>
                  <a:srgbClr val="98C723"/>
                </a:solidFill>
              </a:rPr>
              <a:t>Page</a:t>
            </a:r>
            <a:r>
              <a:rPr lang="fr-FR" dirty="0" smtClean="0">
                <a:solidFill>
                  <a:srgbClr val="000000"/>
                </a:solidFill>
              </a:rPr>
              <a:t> : Il s’agit d’une page spécifique, dépendant d’un profil, créée dans le but de promouvoir une marque, une cause, un produit, une personnalité…</a:t>
            </a:r>
          </a:p>
          <a:p>
            <a:endParaRPr lang="fr-FR" dirty="0" smtClean="0">
              <a:solidFill>
                <a:srgbClr val="000000"/>
              </a:solidFill>
            </a:endParaRPr>
          </a:p>
          <a:p>
            <a:r>
              <a:rPr lang="fr-FR" dirty="0" smtClean="0">
                <a:solidFill>
                  <a:srgbClr val="98C723"/>
                </a:solidFill>
              </a:rPr>
              <a:t>Profil</a:t>
            </a:r>
            <a:r>
              <a:rPr lang="fr-FR" dirty="0" smtClean="0"/>
              <a:t> </a:t>
            </a:r>
            <a:r>
              <a:rPr lang="fr-FR" dirty="0"/>
              <a:t>: Chaque utilisateur </a:t>
            </a:r>
            <a:r>
              <a:rPr lang="fr-FR" dirty="0" smtClean="0"/>
              <a:t>de Facebook </a:t>
            </a:r>
            <a:r>
              <a:rPr lang="fr-FR" dirty="0"/>
              <a:t>a un profil. Le profil est toujours accompagné d’une photo, et indique en quelques lignes des renseignements sur l’utilisateur. Juste en dessous, il y a un </a:t>
            </a:r>
            <a:r>
              <a:rPr lang="fr-FR" dirty="0">
                <a:solidFill>
                  <a:srgbClr val="98C723"/>
                </a:solidFill>
              </a:rPr>
              <a:t>« mur » </a:t>
            </a:r>
            <a:r>
              <a:rPr lang="fr-FR" dirty="0"/>
              <a:t>sur lequel on peut partager des liens, des photos, des vidéos, et sur lequel les amis peuvent laisser des messages</a:t>
            </a:r>
            <a:r>
              <a:rPr lang="fr-FR" dirty="0" smtClean="0"/>
              <a:t>.</a:t>
            </a:r>
            <a:endParaRPr lang="fr-FR" dirty="0"/>
          </a:p>
        </p:txBody>
      </p:sp>
      <p:sp>
        <p:nvSpPr>
          <p:cNvPr id="5" name="Espace réservé du numéro de diapositive 4"/>
          <p:cNvSpPr>
            <a:spLocks noGrp="1"/>
          </p:cNvSpPr>
          <p:nvPr>
            <p:ph type="sldNum" sz="quarter" idx="12"/>
          </p:nvPr>
        </p:nvSpPr>
        <p:spPr/>
        <p:txBody>
          <a:bodyPr/>
          <a:lstStyle/>
          <a:p>
            <a:fld id="{2754ED01-E2A0-4C1E-8E21-014B99041579}" type="slidenum">
              <a:rPr lang="en-US" smtClean="0"/>
              <a:pPr/>
              <a:t>40</a:t>
            </a:fld>
            <a:endParaRPr lang="en-US" dirty="0"/>
          </a:p>
        </p:txBody>
      </p:sp>
    </p:spTree>
    <p:extLst>
      <p:ext uri="{BB962C8B-B14F-4D97-AF65-F5344CB8AC3E}">
        <p14:creationId xmlns:p14="http://schemas.microsoft.com/office/powerpoint/2010/main" xmlns="" val="35321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amis</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5</a:t>
            </a:fld>
            <a:endParaRPr lang="en-US" dirty="0"/>
          </a:p>
        </p:txBody>
      </p:sp>
      <p:sp>
        <p:nvSpPr>
          <p:cNvPr id="28" name="Espace réservé du contenu 7"/>
          <p:cNvSpPr txBox="1">
            <a:spLocks/>
          </p:cNvSpPr>
          <p:nvPr/>
        </p:nvSpPr>
        <p:spPr>
          <a:xfrm>
            <a:off x="1403648" y="1700808"/>
            <a:ext cx="2592288" cy="720080"/>
          </a:xfrm>
          <a:prstGeom prst="rect">
            <a:avLst/>
          </a:prstGeom>
        </p:spPr>
        <p:txBody>
          <a:bodyPr>
            <a:normAutofit fontScale="850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r>
              <a:rPr lang="fr-FR" dirty="0" smtClean="0"/>
              <a:t>Demandes d’amis en attente et confirmation</a:t>
            </a:r>
            <a:endParaRPr lang="fr-FR" dirty="0"/>
          </a:p>
        </p:txBody>
      </p:sp>
      <p:pic>
        <p:nvPicPr>
          <p:cNvPr id="7" name="Image 6"/>
          <p:cNvPicPr>
            <a:picLocks noChangeAspect="1"/>
          </p:cNvPicPr>
          <p:nvPr/>
        </p:nvPicPr>
        <p:blipFill>
          <a:blip r:embed="rId3" cstate="print"/>
          <a:stretch>
            <a:fillRect/>
          </a:stretch>
        </p:blipFill>
        <p:spPr>
          <a:xfrm>
            <a:off x="323528" y="1340768"/>
            <a:ext cx="7884368" cy="273974"/>
          </a:xfrm>
          <a:prstGeom prst="rect">
            <a:avLst/>
          </a:prstGeom>
        </p:spPr>
      </p:pic>
      <p:pic>
        <p:nvPicPr>
          <p:cNvPr id="8" name="Image 7"/>
          <p:cNvPicPr>
            <a:picLocks noChangeAspect="1"/>
          </p:cNvPicPr>
          <p:nvPr/>
        </p:nvPicPr>
        <p:blipFill>
          <a:blip r:embed="rId4" cstate="print"/>
          <a:stretch>
            <a:fillRect/>
          </a:stretch>
        </p:blipFill>
        <p:spPr>
          <a:xfrm>
            <a:off x="395536" y="2420888"/>
            <a:ext cx="1992048" cy="3645024"/>
          </a:xfrm>
          <a:prstGeom prst="rect">
            <a:avLst/>
          </a:prstGeom>
          <a:ln>
            <a:noFill/>
          </a:ln>
          <a:effectLst>
            <a:outerShdw blurRad="292100" dist="139700" dir="2700000" algn="tl" rotWithShape="0">
              <a:srgbClr val="333333">
                <a:alpha val="65000"/>
              </a:srgbClr>
            </a:outerShdw>
          </a:effectLst>
        </p:spPr>
      </p:pic>
      <p:sp>
        <p:nvSpPr>
          <p:cNvPr id="33" name="Flèche vers le bas 32"/>
          <p:cNvSpPr/>
          <p:nvPr/>
        </p:nvSpPr>
        <p:spPr>
          <a:xfrm>
            <a:off x="1259632" y="1628800"/>
            <a:ext cx="288032" cy="7920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Espace réservé du contenu 6"/>
          <p:cNvSpPr>
            <a:spLocks noGrp="1"/>
          </p:cNvSpPr>
          <p:nvPr>
            <p:ph sz="half" idx="4294967295"/>
          </p:nvPr>
        </p:nvSpPr>
        <p:spPr>
          <a:xfrm>
            <a:off x="4427984" y="1844824"/>
            <a:ext cx="3312368" cy="1512168"/>
          </a:xfrm>
          <a:prstGeom prst="rect">
            <a:avLst/>
          </a:prstGeom>
        </p:spPr>
        <p:txBody>
          <a:bodyPr>
            <a:normAutofit/>
          </a:bodyPr>
          <a:lstStyle/>
          <a:p>
            <a:r>
              <a:rPr lang="fr-FR" dirty="0" smtClean="0"/>
              <a:t>Pour afficher la liste de ses amis, il faut aller sur son profil        , puis cliquer sur amis        .</a:t>
            </a:r>
            <a:endParaRPr lang="fr-FR" dirty="0"/>
          </a:p>
        </p:txBody>
      </p:sp>
      <p:pic>
        <p:nvPicPr>
          <p:cNvPr id="9" name="Image 8"/>
          <p:cNvPicPr>
            <a:picLocks noChangeAspect="1"/>
          </p:cNvPicPr>
          <p:nvPr/>
        </p:nvPicPr>
        <p:blipFill>
          <a:blip r:embed="rId5" cstate="print"/>
          <a:stretch>
            <a:fillRect/>
          </a:stretch>
        </p:blipFill>
        <p:spPr>
          <a:xfrm>
            <a:off x="3995936" y="3501008"/>
            <a:ext cx="3713695" cy="3015150"/>
          </a:xfrm>
          <a:prstGeom prst="rect">
            <a:avLst/>
          </a:prstGeom>
        </p:spPr>
      </p:pic>
      <p:sp>
        <p:nvSpPr>
          <p:cNvPr id="36" name="Rectangle à coins arrondis 35"/>
          <p:cNvSpPr/>
          <p:nvPr/>
        </p:nvSpPr>
        <p:spPr>
          <a:xfrm>
            <a:off x="6732240" y="3429000"/>
            <a:ext cx="504056" cy="288032"/>
          </a:xfrm>
          <a:prstGeom prst="roundRect">
            <a:avLst>
              <a:gd name="adj" fmla="val 28194"/>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1" name="Ellipse 10"/>
          <p:cNvSpPr/>
          <p:nvPr/>
        </p:nvSpPr>
        <p:spPr>
          <a:xfrm>
            <a:off x="7740352" y="3356992"/>
            <a:ext cx="360040" cy="36004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200" dirty="0" smtClean="0"/>
              <a:t>1</a:t>
            </a:r>
            <a:endParaRPr lang="fr-FR" dirty="0"/>
          </a:p>
        </p:txBody>
      </p:sp>
      <p:sp>
        <p:nvSpPr>
          <p:cNvPr id="39" name="Ellipse 38"/>
          <p:cNvSpPr/>
          <p:nvPr/>
        </p:nvSpPr>
        <p:spPr>
          <a:xfrm>
            <a:off x="6012160" y="2564904"/>
            <a:ext cx="360040" cy="36004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200" dirty="0" smtClean="0"/>
              <a:t>1</a:t>
            </a:r>
            <a:endParaRPr lang="fr-FR" dirty="0"/>
          </a:p>
        </p:txBody>
      </p:sp>
      <p:sp>
        <p:nvSpPr>
          <p:cNvPr id="41" name="Ellipse 40"/>
          <p:cNvSpPr/>
          <p:nvPr/>
        </p:nvSpPr>
        <p:spPr>
          <a:xfrm>
            <a:off x="5076056" y="4653136"/>
            <a:ext cx="360040" cy="36004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1200" dirty="0" smtClean="0"/>
              <a:t>2</a:t>
            </a:r>
            <a:endParaRPr lang="fr-FR" dirty="0"/>
          </a:p>
        </p:txBody>
      </p:sp>
      <p:sp>
        <p:nvSpPr>
          <p:cNvPr id="43" name="Rectangle à coins arrondis 42"/>
          <p:cNvSpPr/>
          <p:nvPr/>
        </p:nvSpPr>
        <p:spPr>
          <a:xfrm>
            <a:off x="5796136" y="4725144"/>
            <a:ext cx="360040" cy="216024"/>
          </a:xfrm>
          <a:prstGeom prst="roundRect">
            <a:avLst>
              <a:gd name="adj" fmla="val 28194"/>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45" name="Ellipse 44"/>
          <p:cNvSpPr/>
          <p:nvPr/>
        </p:nvSpPr>
        <p:spPr>
          <a:xfrm>
            <a:off x="6732240" y="2924944"/>
            <a:ext cx="360040" cy="36004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1200" dirty="0" smtClean="0"/>
              <a:t>2</a:t>
            </a:r>
            <a:endParaRPr lang="fr-FR" dirty="0"/>
          </a:p>
        </p:txBody>
      </p:sp>
      <p:cxnSp>
        <p:nvCxnSpPr>
          <p:cNvPr id="13" name="Connecteur droit avec flèche 12"/>
          <p:cNvCxnSpPr>
            <a:stCxn id="11" idx="2"/>
            <a:endCxn id="36" idx="3"/>
          </p:cNvCxnSpPr>
          <p:nvPr/>
        </p:nvCxnSpPr>
        <p:spPr>
          <a:xfrm flipH="1">
            <a:off x="7236296" y="3537012"/>
            <a:ext cx="504056" cy="36004"/>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a:stCxn id="41" idx="6"/>
            <a:endCxn id="43" idx="1"/>
          </p:cNvCxnSpPr>
          <p:nvPr/>
        </p:nvCxnSpPr>
        <p:spPr>
          <a:xfrm>
            <a:off x="5436096" y="4833156"/>
            <a:ext cx="360040" cy="0"/>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51" name="Rectangle à coins arrondis 50"/>
          <p:cNvSpPr/>
          <p:nvPr/>
        </p:nvSpPr>
        <p:spPr>
          <a:xfrm>
            <a:off x="3995936" y="5157192"/>
            <a:ext cx="3096344" cy="1440160"/>
          </a:xfrm>
          <a:prstGeom prst="roundRect">
            <a:avLst>
              <a:gd name="adj" fmla="val 13380"/>
            </a:avLst>
          </a:prstGeom>
          <a:noFill/>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59" name="Flèche vers le bas 58"/>
          <p:cNvSpPr/>
          <p:nvPr/>
        </p:nvSpPr>
        <p:spPr>
          <a:xfrm rot="5400000" flipH="1" flipV="1">
            <a:off x="3521583" y="5919576"/>
            <a:ext cx="288032" cy="635471"/>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60" name="Espace réservé du contenu 7"/>
          <p:cNvSpPr txBox="1">
            <a:spLocks/>
          </p:cNvSpPr>
          <p:nvPr/>
        </p:nvSpPr>
        <p:spPr>
          <a:xfrm>
            <a:off x="2987824" y="5373216"/>
            <a:ext cx="1008112" cy="648072"/>
          </a:xfrm>
          <a:prstGeom prst="rect">
            <a:avLst/>
          </a:prstGeom>
        </p:spPr>
        <p:txBody>
          <a:bodyPr>
            <a:normAutofit fontScale="925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r>
              <a:rPr lang="fr-FR" dirty="0" smtClean="0"/>
              <a:t>Liste d’amis</a:t>
            </a:r>
            <a:endParaRPr lang="fr-FR" dirty="0"/>
          </a:p>
        </p:txBody>
      </p:sp>
    </p:spTree>
    <p:extLst>
      <p:ext uri="{BB962C8B-B14F-4D97-AF65-F5344CB8AC3E}">
        <p14:creationId xmlns:p14="http://schemas.microsoft.com/office/powerpoint/2010/main" xmlns="" val="90169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print"/>
          <a:srcRect t="1" b="4096"/>
          <a:stretch/>
        </p:blipFill>
        <p:spPr>
          <a:xfrm>
            <a:off x="3854159" y="2505497"/>
            <a:ext cx="4102217" cy="3443056"/>
          </a:xfrm>
          <a:prstGeom prst="rect">
            <a:avLst/>
          </a:prstGeom>
        </p:spPr>
      </p:pic>
      <p:sp>
        <p:nvSpPr>
          <p:cNvPr id="2" name="Titre 1"/>
          <p:cNvSpPr>
            <a:spLocks noGrp="1"/>
          </p:cNvSpPr>
          <p:nvPr>
            <p:ph type="title"/>
          </p:nvPr>
        </p:nvSpPr>
        <p:spPr/>
        <p:txBody>
          <a:bodyPr/>
          <a:lstStyle/>
          <a:p>
            <a:r>
              <a:rPr lang="fr-FR" dirty="0" smtClean="0"/>
              <a:t>Les messages</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6</a:t>
            </a:fld>
            <a:endParaRPr lang="en-US" dirty="0"/>
          </a:p>
        </p:txBody>
      </p:sp>
      <p:sp>
        <p:nvSpPr>
          <p:cNvPr id="28" name="Espace réservé du contenu 7"/>
          <p:cNvSpPr txBox="1">
            <a:spLocks/>
          </p:cNvSpPr>
          <p:nvPr/>
        </p:nvSpPr>
        <p:spPr>
          <a:xfrm>
            <a:off x="1403648" y="1700808"/>
            <a:ext cx="2088232" cy="720080"/>
          </a:xfrm>
          <a:prstGeom prst="rect">
            <a:avLst/>
          </a:prstGeom>
        </p:spPr>
        <p:txBody>
          <a:bodyPr>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r>
              <a:rPr lang="fr-FR" dirty="0" smtClean="0"/>
              <a:t>Messages en attente</a:t>
            </a:r>
            <a:endParaRPr lang="fr-FR" dirty="0"/>
          </a:p>
        </p:txBody>
      </p:sp>
      <p:sp>
        <p:nvSpPr>
          <p:cNvPr id="33" name="Flèche vers le bas 32"/>
          <p:cNvSpPr/>
          <p:nvPr/>
        </p:nvSpPr>
        <p:spPr>
          <a:xfrm>
            <a:off x="1331640" y="1628800"/>
            <a:ext cx="288032" cy="7920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1" name="Rectangle à coins arrondis 50"/>
          <p:cNvSpPr/>
          <p:nvPr/>
        </p:nvSpPr>
        <p:spPr>
          <a:xfrm>
            <a:off x="3854159" y="2937545"/>
            <a:ext cx="1152128" cy="3096344"/>
          </a:xfrm>
          <a:prstGeom prst="roundRect">
            <a:avLst>
              <a:gd name="adj" fmla="val 13380"/>
            </a:avLst>
          </a:prstGeom>
          <a:noFill/>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59" name="Flèche vers le bas 58"/>
          <p:cNvSpPr/>
          <p:nvPr/>
        </p:nvSpPr>
        <p:spPr>
          <a:xfrm flipH="1" flipV="1">
            <a:off x="4283968" y="6033889"/>
            <a:ext cx="288032" cy="635471"/>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60" name="Espace réservé du contenu 7"/>
          <p:cNvSpPr txBox="1">
            <a:spLocks/>
          </p:cNvSpPr>
          <p:nvPr/>
        </p:nvSpPr>
        <p:spPr>
          <a:xfrm>
            <a:off x="2483768" y="6093296"/>
            <a:ext cx="1944216" cy="648072"/>
          </a:xfrm>
          <a:prstGeom prst="rect">
            <a:avLst/>
          </a:prstGeom>
        </p:spPr>
        <p:txBody>
          <a:bodyPr>
            <a:normAutofit fontScale="925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r>
              <a:rPr lang="fr-FR" dirty="0" smtClean="0"/>
              <a:t>Liste des conversations</a:t>
            </a:r>
            <a:endParaRPr lang="fr-FR" dirty="0"/>
          </a:p>
        </p:txBody>
      </p:sp>
      <p:pic>
        <p:nvPicPr>
          <p:cNvPr id="3" name="Image 2"/>
          <p:cNvPicPr>
            <a:picLocks noChangeAspect="1"/>
          </p:cNvPicPr>
          <p:nvPr/>
        </p:nvPicPr>
        <p:blipFill rotWithShape="1">
          <a:blip r:embed="rId4" cstate="print"/>
          <a:srcRect l="1" r="1745" b="1625"/>
          <a:stretch/>
        </p:blipFill>
        <p:spPr>
          <a:xfrm>
            <a:off x="323528" y="2420888"/>
            <a:ext cx="2594985" cy="3469460"/>
          </a:xfrm>
          <a:prstGeom prst="rect">
            <a:avLst/>
          </a:prstGeom>
        </p:spPr>
      </p:pic>
      <p:pic>
        <p:nvPicPr>
          <p:cNvPr id="5" name="Image 4"/>
          <p:cNvPicPr>
            <a:picLocks noChangeAspect="1"/>
          </p:cNvPicPr>
          <p:nvPr/>
        </p:nvPicPr>
        <p:blipFill>
          <a:blip r:embed="rId5" cstate="print"/>
          <a:stretch>
            <a:fillRect/>
          </a:stretch>
        </p:blipFill>
        <p:spPr>
          <a:xfrm>
            <a:off x="179498" y="1340768"/>
            <a:ext cx="8064910" cy="288032"/>
          </a:xfrm>
          <a:prstGeom prst="rect">
            <a:avLst/>
          </a:prstGeom>
        </p:spPr>
      </p:pic>
      <p:sp>
        <p:nvSpPr>
          <p:cNvPr id="24" name="Flèche vers le bas 23"/>
          <p:cNvSpPr/>
          <p:nvPr/>
        </p:nvSpPr>
        <p:spPr>
          <a:xfrm rot="16200000">
            <a:off x="2591780" y="5409220"/>
            <a:ext cx="288032" cy="792088"/>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25" name="Rectangle à coins arrondis 24"/>
          <p:cNvSpPr/>
          <p:nvPr/>
        </p:nvSpPr>
        <p:spPr>
          <a:xfrm>
            <a:off x="1259632" y="5661248"/>
            <a:ext cx="792088" cy="288032"/>
          </a:xfrm>
          <a:prstGeom prst="roundRect">
            <a:avLst>
              <a:gd name="adj" fmla="val 28194"/>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26" name="Rectangle à coins arrondis 25"/>
          <p:cNvSpPr/>
          <p:nvPr/>
        </p:nvSpPr>
        <p:spPr>
          <a:xfrm>
            <a:off x="5076056" y="3140968"/>
            <a:ext cx="1728192" cy="2880320"/>
          </a:xfrm>
          <a:prstGeom prst="roundRect">
            <a:avLst>
              <a:gd name="adj" fmla="val 13380"/>
            </a:avLst>
          </a:prstGeom>
          <a:noFill/>
          <a:ln>
            <a:solidFill>
              <a:schemeClr val="accent5"/>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27" name="Flèche vers le bas 26"/>
          <p:cNvSpPr/>
          <p:nvPr/>
        </p:nvSpPr>
        <p:spPr>
          <a:xfrm flipH="1" flipV="1">
            <a:off x="5292080" y="6021288"/>
            <a:ext cx="288032" cy="635471"/>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29" name="Espace réservé du contenu 7"/>
          <p:cNvSpPr txBox="1">
            <a:spLocks/>
          </p:cNvSpPr>
          <p:nvPr/>
        </p:nvSpPr>
        <p:spPr>
          <a:xfrm>
            <a:off x="5292080" y="6093296"/>
            <a:ext cx="3312368" cy="864096"/>
          </a:xfrm>
          <a:prstGeom prst="rect">
            <a:avLst/>
          </a:prstGeom>
        </p:spPr>
        <p:txBody>
          <a:bodyPr>
            <a:normAutofit fontScale="925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r>
              <a:rPr lang="fr-FR" dirty="0" smtClean="0"/>
              <a:t>Contenu de la conversation et zone de texte</a:t>
            </a:r>
            <a:endParaRPr lang="fr-FR" dirty="0"/>
          </a:p>
        </p:txBody>
      </p:sp>
    </p:spTree>
    <p:extLst>
      <p:ext uri="{BB962C8B-B14F-4D97-AF65-F5344CB8AC3E}">
        <p14:creationId xmlns:p14="http://schemas.microsoft.com/office/powerpoint/2010/main" xmlns="" val="2145853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stretch>
            <a:fillRect/>
          </a:stretch>
        </p:blipFill>
        <p:spPr>
          <a:xfrm>
            <a:off x="251804" y="2420888"/>
            <a:ext cx="2087948" cy="4005064"/>
          </a:xfrm>
          <a:prstGeom prst="rect">
            <a:avLst/>
          </a:prstGeom>
        </p:spPr>
      </p:pic>
      <p:sp>
        <p:nvSpPr>
          <p:cNvPr id="2" name="Titre 1"/>
          <p:cNvSpPr>
            <a:spLocks noGrp="1"/>
          </p:cNvSpPr>
          <p:nvPr>
            <p:ph type="title"/>
          </p:nvPr>
        </p:nvSpPr>
        <p:spPr/>
        <p:txBody>
          <a:bodyPr/>
          <a:lstStyle/>
          <a:p>
            <a:r>
              <a:rPr lang="fr-FR" dirty="0" smtClean="0"/>
              <a:t>Les notifications</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7</a:t>
            </a:fld>
            <a:endParaRPr lang="en-US" dirty="0"/>
          </a:p>
        </p:txBody>
      </p:sp>
      <p:sp>
        <p:nvSpPr>
          <p:cNvPr id="28" name="Espace réservé du contenu 7"/>
          <p:cNvSpPr txBox="1">
            <a:spLocks/>
          </p:cNvSpPr>
          <p:nvPr/>
        </p:nvSpPr>
        <p:spPr>
          <a:xfrm>
            <a:off x="1619672" y="1700808"/>
            <a:ext cx="2088232" cy="720080"/>
          </a:xfrm>
          <a:prstGeom prst="rect">
            <a:avLst/>
          </a:prstGeom>
        </p:spPr>
        <p:txBody>
          <a:bodyPr>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Font typeface="Arial" pitchFamily="34" charset="0"/>
              <a:buNone/>
            </a:pPr>
            <a:r>
              <a:rPr lang="fr-FR" dirty="0" smtClean="0"/>
              <a:t>Notifications en attente</a:t>
            </a:r>
            <a:endParaRPr lang="fr-FR" dirty="0"/>
          </a:p>
        </p:txBody>
      </p:sp>
      <p:sp>
        <p:nvSpPr>
          <p:cNvPr id="33" name="Flèche vers le bas 32"/>
          <p:cNvSpPr/>
          <p:nvPr/>
        </p:nvSpPr>
        <p:spPr>
          <a:xfrm>
            <a:off x="1475656" y="1628800"/>
            <a:ext cx="288032" cy="7920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Rectangle à coins arrondis 24"/>
          <p:cNvSpPr/>
          <p:nvPr/>
        </p:nvSpPr>
        <p:spPr>
          <a:xfrm>
            <a:off x="899592" y="6165304"/>
            <a:ext cx="792088" cy="288032"/>
          </a:xfrm>
          <a:prstGeom prst="roundRect">
            <a:avLst>
              <a:gd name="adj" fmla="val 28194"/>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pic>
        <p:nvPicPr>
          <p:cNvPr id="7" name="Image 6"/>
          <p:cNvPicPr>
            <a:picLocks noChangeAspect="1"/>
          </p:cNvPicPr>
          <p:nvPr/>
        </p:nvPicPr>
        <p:blipFill>
          <a:blip r:embed="rId4" cstate="print"/>
          <a:stretch>
            <a:fillRect/>
          </a:stretch>
        </p:blipFill>
        <p:spPr>
          <a:xfrm>
            <a:off x="179512" y="1412776"/>
            <a:ext cx="8028384" cy="278979"/>
          </a:xfrm>
          <a:prstGeom prst="rect">
            <a:avLst/>
          </a:prstGeom>
        </p:spPr>
      </p:pic>
      <p:sp>
        <p:nvSpPr>
          <p:cNvPr id="19" name="Espace réservé du contenu 6"/>
          <p:cNvSpPr>
            <a:spLocks noGrp="1"/>
          </p:cNvSpPr>
          <p:nvPr>
            <p:ph sz="half" idx="4294967295"/>
          </p:nvPr>
        </p:nvSpPr>
        <p:spPr>
          <a:xfrm>
            <a:off x="3491880" y="2276872"/>
            <a:ext cx="4104456" cy="4104456"/>
          </a:xfrm>
          <a:prstGeom prst="rect">
            <a:avLst/>
          </a:prstGeom>
        </p:spPr>
        <p:txBody>
          <a:bodyPr>
            <a:normAutofit/>
          </a:bodyPr>
          <a:lstStyle/>
          <a:p>
            <a:r>
              <a:rPr lang="fr-FR" dirty="0" smtClean="0"/>
              <a:t>On retrouve dans les notifications toutes les activités qui ont un rapport avec ses propres activités, c’est-à-dire des mentions J’aime, des commentaires, des invitations à des évènements, etc.</a:t>
            </a:r>
            <a:endParaRPr lang="fr-FR" dirty="0"/>
          </a:p>
          <a:p>
            <a:r>
              <a:rPr lang="fr-FR" dirty="0" smtClean="0"/>
              <a:t>Si on clique sur une notification, on est renvoyé vers la page où a lieu l’interaction</a:t>
            </a:r>
          </a:p>
        </p:txBody>
      </p:sp>
    </p:spTree>
    <p:extLst>
      <p:ext uri="{BB962C8B-B14F-4D97-AF65-F5344CB8AC3E}">
        <p14:creationId xmlns:p14="http://schemas.microsoft.com/office/powerpoint/2010/main" xmlns="" val="2159343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fil d’actualités</a:t>
            </a:r>
            <a:endParaRPr lang="fr-FR" dirty="0"/>
          </a:p>
        </p:txBody>
      </p:sp>
      <p:pic>
        <p:nvPicPr>
          <p:cNvPr id="9" name="Espace réservé du contenu 8"/>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1115616" y="1628800"/>
            <a:ext cx="6217488" cy="3426527"/>
          </a:xfrm>
        </p:spPr>
      </p:pic>
      <p:sp>
        <p:nvSpPr>
          <p:cNvPr id="8" name="Espace réservé du contenu 7"/>
          <p:cNvSpPr>
            <a:spLocks noGrp="1"/>
          </p:cNvSpPr>
          <p:nvPr>
            <p:ph sz="half" idx="2"/>
          </p:nvPr>
        </p:nvSpPr>
        <p:spPr>
          <a:xfrm>
            <a:off x="539552" y="5916096"/>
            <a:ext cx="6961584" cy="393224"/>
          </a:xfrm>
        </p:spPr>
        <p:txBody>
          <a:bodyPr>
            <a:normAutofit fontScale="70000" lnSpcReduction="20000"/>
          </a:bodyPr>
          <a:lstStyle/>
          <a:p>
            <a:pPr marL="114300" indent="0" algn="ctr">
              <a:buNone/>
            </a:pPr>
            <a:r>
              <a:rPr lang="fr-FR" dirty="0" smtClean="0"/>
              <a:t>C’est la page sur laquelle on voit les actualités de ses « amis »</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8</a:t>
            </a:fld>
            <a:endParaRPr lang="en-US" dirty="0"/>
          </a:p>
        </p:txBody>
      </p:sp>
      <p:sp>
        <p:nvSpPr>
          <p:cNvPr id="10" name="Flèche vers le bas 9"/>
          <p:cNvSpPr/>
          <p:nvPr/>
        </p:nvSpPr>
        <p:spPr>
          <a:xfrm flipV="1">
            <a:off x="3887924" y="5229200"/>
            <a:ext cx="288032" cy="6354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à coins arrondis 10"/>
          <p:cNvSpPr/>
          <p:nvPr/>
        </p:nvSpPr>
        <p:spPr>
          <a:xfrm>
            <a:off x="2411760" y="2420889"/>
            <a:ext cx="3096344" cy="2808312"/>
          </a:xfrm>
          <a:prstGeom prst="roundRect">
            <a:avLst>
              <a:gd name="adj" fmla="val 873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à coins arrondis 11"/>
          <p:cNvSpPr/>
          <p:nvPr/>
        </p:nvSpPr>
        <p:spPr>
          <a:xfrm>
            <a:off x="5677445" y="2196480"/>
            <a:ext cx="1484548" cy="3032720"/>
          </a:xfrm>
          <a:prstGeom prst="roundRect">
            <a:avLst>
              <a:gd name="adj" fmla="val 8730"/>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13" name="Flèche vers le bas 12"/>
          <p:cNvSpPr/>
          <p:nvPr/>
        </p:nvSpPr>
        <p:spPr>
          <a:xfrm rot="16200000" flipV="1">
            <a:off x="7335712" y="2535200"/>
            <a:ext cx="288032" cy="635471"/>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dirty="0"/>
          </a:p>
        </p:txBody>
      </p:sp>
      <p:sp>
        <p:nvSpPr>
          <p:cNvPr id="14" name="Espace réservé du contenu 7"/>
          <p:cNvSpPr txBox="1">
            <a:spLocks/>
          </p:cNvSpPr>
          <p:nvPr/>
        </p:nvSpPr>
        <p:spPr>
          <a:xfrm>
            <a:off x="7092280" y="3060576"/>
            <a:ext cx="1370447" cy="137653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Pages qui peuvent vous intéresser</a:t>
            </a:r>
            <a:endParaRPr lang="fr-FR" sz="2000" dirty="0"/>
          </a:p>
        </p:txBody>
      </p:sp>
      <p:sp>
        <p:nvSpPr>
          <p:cNvPr id="15" name="Rectangle à coins arrondis 14"/>
          <p:cNvSpPr/>
          <p:nvPr/>
        </p:nvSpPr>
        <p:spPr>
          <a:xfrm>
            <a:off x="2411760" y="1908448"/>
            <a:ext cx="3096344" cy="440432"/>
          </a:xfrm>
          <a:prstGeom prst="roundRect">
            <a:avLst>
              <a:gd name="adj" fmla="val 28194"/>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6" name="Flèche vers le bas 15"/>
          <p:cNvSpPr/>
          <p:nvPr/>
        </p:nvSpPr>
        <p:spPr>
          <a:xfrm>
            <a:off x="5066903" y="1272977"/>
            <a:ext cx="288032" cy="635471"/>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17" name="Espace réservé du contenu 7"/>
          <p:cNvSpPr txBox="1">
            <a:spLocks/>
          </p:cNvSpPr>
          <p:nvPr/>
        </p:nvSpPr>
        <p:spPr>
          <a:xfrm>
            <a:off x="4583514" y="548680"/>
            <a:ext cx="3672409" cy="845430"/>
          </a:xfrm>
          <a:prstGeom prst="rect">
            <a:avLst/>
          </a:prstGeom>
        </p:spPr>
        <p:txBody>
          <a:bodyPr vert="horz" lIns="91440" tIns="45720" rIns="91440" bIns="45720" rtlCol="0">
            <a:normAutofit fontScale="925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Zone de texte pour poster un message sur votre journal (profil)</a:t>
            </a:r>
            <a:endParaRPr lang="fr-FR" sz="2000" dirty="0"/>
          </a:p>
        </p:txBody>
      </p:sp>
    </p:spTree>
    <p:extLst>
      <p:ext uri="{BB962C8B-B14F-4D97-AF65-F5344CB8AC3E}">
        <p14:creationId xmlns:p14="http://schemas.microsoft.com/office/powerpoint/2010/main" xmlns="" val="2102953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journal (ou profil)</a:t>
            </a:r>
            <a:endParaRPr lang="fr-FR" dirty="0"/>
          </a:p>
        </p:txBody>
      </p:sp>
      <p:sp>
        <p:nvSpPr>
          <p:cNvPr id="4" name="Espace réservé du numéro de diapositive 3"/>
          <p:cNvSpPr>
            <a:spLocks noGrp="1"/>
          </p:cNvSpPr>
          <p:nvPr>
            <p:ph type="sldNum" sz="quarter" idx="12"/>
          </p:nvPr>
        </p:nvSpPr>
        <p:spPr/>
        <p:txBody>
          <a:bodyPr/>
          <a:lstStyle/>
          <a:p>
            <a:fld id="{2754ED01-E2A0-4C1E-8E21-014B99041579}" type="slidenum">
              <a:rPr lang="en-US" smtClean="0"/>
              <a:pPr/>
              <a:t>9</a:t>
            </a:fld>
            <a:endParaRPr lang="en-US" dirty="0"/>
          </a:p>
        </p:txBody>
      </p:sp>
      <p:pic>
        <p:nvPicPr>
          <p:cNvPr id="6" name="Espace réservé du contenu 5"/>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1115616" y="1628800"/>
            <a:ext cx="4303537" cy="4456454"/>
          </a:xfrm>
        </p:spPr>
      </p:pic>
      <p:sp>
        <p:nvSpPr>
          <p:cNvPr id="18" name="Rectangle à coins arrondis 17"/>
          <p:cNvSpPr/>
          <p:nvPr/>
        </p:nvSpPr>
        <p:spPr>
          <a:xfrm>
            <a:off x="2616269" y="3356992"/>
            <a:ext cx="2255276" cy="440432"/>
          </a:xfrm>
          <a:prstGeom prst="roundRect">
            <a:avLst>
              <a:gd name="adj" fmla="val 28194"/>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9" name="Flèche vers le bas 18"/>
          <p:cNvSpPr/>
          <p:nvPr/>
        </p:nvSpPr>
        <p:spPr>
          <a:xfrm rot="5400000">
            <a:off x="5344964" y="2909670"/>
            <a:ext cx="288036" cy="1234872"/>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20" name="Espace réservé du contenu 7"/>
          <p:cNvSpPr txBox="1">
            <a:spLocks/>
          </p:cNvSpPr>
          <p:nvPr/>
        </p:nvSpPr>
        <p:spPr>
          <a:xfrm>
            <a:off x="6106418" y="3050859"/>
            <a:ext cx="2376263" cy="1363012"/>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Zone de texte pour poster un message sur votre journal (profil)</a:t>
            </a:r>
            <a:endParaRPr lang="fr-FR" sz="2000" dirty="0"/>
          </a:p>
        </p:txBody>
      </p:sp>
      <p:sp>
        <p:nvSpPr>
          <p:cNvPr id="21" name="Rectangle à coins arrondis 20"/>
          <p:cNvSpPr/>
          <p:nvPr/>
        </p:nvSpPr>
        <p:spPr>
          <a:xfrm>
            <a:off x="2616269" y="3861048"/>
            <a:ext cx="2255277" cy="2304256"/>
          </a:xfrm>
          <a:prstGeom prst="roundRect">
            <a:avLst>
              <a:gd name="adj" fmla="val 7288"/>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
        <p:nvSpPr>
          <p:cNvPr id="22" name="Flèche vers le bas 21"/>
          <p:cNvSpPr/>
          <p:nvPr/>
        </p:nvSpPr>
        <p:spPr>
          <a:xfrm rot="5400000">
            <a:off x="5344964" y="4683774"/>
            <a:ext cx="288034" cy="12348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Espace réservé du contenu 7"/>
          <p:cNvSpPr txBox="1">
            <a:spLocks/>
          </p:cNvSpPr>
          <p:nvPr/>
        </p:nvSpPr>
        <p:spPr>
          <a:xfrm>
            <a:off x="6240747" y="4831061"/>
            <a:ext cx="1963588" cy="940297"/>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Publications précédentes</a:t>
            </a:r>
            <a:endParaRPr lang="fr-FR" sz="2000" dirty="0"/>
          </a:p>
        </p:txBody>
      </p:sp>
      <p:sp>
        <p:nvSpPr>
          <p:cNvPr id="24" name="Rectangle à coins arrondis 23"/>
          <p:cNvSpPr/>
          <p:nvPr/>
        </p:nvSpPr>
        <p:spPr>
          <a:xfrm>
            <a:off x="4860028" y="1772816"/>
            <a:ext cx="576068" cy="1008112"/>
          </a:xfrm>
          <a:prstGeom prst="roundRect">
            <a:avLst>
              <a:gd name="adj" fmla="val 28194"/>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25" name="Flèche vers le bas 24"/>
          <p:cNvSpPr/>
          <p:nvPr/>
        </p:nvSpPr>
        <p:spPr>
          <a:xfrm rot="5400000">
            <a:off x="5609816" y="1949804"/>
            <a:ext cx="288032" cy="635471"/>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dirty="0"/>
          </a:p>
        </p:txBody>
      </p:sp>
      <p:sp>
        <p:nvSpPr>
          <p:cNvPr id="26" name="Espace réservé du contenu 7"/>
          <p:cNvSpPr txBox="1">
            <a:spLocks/>
          </p:cNvSpPr>
          <p:nvPr/>
        </p:nvSpPr>
        <p:spPr>
          <a:xfrm>
            <a:off x="5962401" y="1700808"/>
            <a:ext cx="2520280" cy="108012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lgn="ctr">
              <a:buFont typeface="Arial" pitchFamily="34" charset="0"/>
              <a:buNone/>
            </a:pPr>
            <a:r>
              <a:rPr lang="fr-FR" sz="2000" dirty="0" smtClean="0"/>
              <a:t>« Calendrier » pour voir les publications par année</a:t>
            </a:r>
            <a:endParaRPr lang="fr-FR" sz="2000" dirty="0"/>
          </a:p>
        </p:txBody>
      </p:sp>
    </p:spTree>
    <p:extLst>
      <p:ext uri="{BB962C8B-B14F-4D97-AF65-F5344CB8AC3E}">
        <p14:creationId xmlns:p14="http://schemas.microsoft.com/office/powerpoint/2010/main" xmlns="" val="27328079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tiguïté">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2738</TotalTime>
  <Words>1892</Words>
  <Application>Microsoft Office PowerPoint</Application>
  <PresentationFormat>Affichage à l'écran (4:3)</PresentationFormat>
  <Paragraphs>312</Paragraphs>
  <Slides>40</Slides>
  <Notes>40</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Contiguïté</vt:lpstr>
      <vt:lpstr>Gérer une page sur Facebook</vt:lpstr>
      <vt:lpstr>Sommaire</vt:lpstr>
      <vt:lpstr>Quelques généralités</vt:lpstr>
      <vt:lpstr>La barre d’outils</vt:lpstr>
      <vt:lpstr>Les amis</vt:lpstr>
      <vt:lpstr>Les messages</vt:lpstr>
      <vt:lpstr>Les notifications</vt:lpstr>
      <vt:lpstr>Le fil d’actualités</vt:lpstr>
      <vt:lpstr>Le journal (ou profil)</vt:lpstr>
      <vt:lpstr>La page (d’entreprise)</vt:lpstr>
      <vt:lpstr>Page d’entreprise et compte personnel : pour quoi faire ?</vt:lpstr>
      <vt:lpstr>Comment différencier une page d’entreprise d’un journal ?</vt:lpstr>
      <vt:lpstr>Communiquer en mode utilisateur ou en mode page ?</vt:lpstr>
      <vt:lpstr>Les groupes [1/2]</vt:lpstr>
      <vt:lpstr>Les groupes [2/2]</vt:lpstr>
      <vt:lpstr>Les paramètres de confidentialité</vt:lpstr>
      <vt:lpstr>Les fonctionnalités d’une page</vt:lpstr>
      <vt:lpstr>Changer ses photos de profil et de couverture [1/3]</vt:lpstr>
      <vt:lpstr>Changer ses photos de profil et de couverture [2/3]</vt:lpstr>
      <vt:lpstr>Changer ses photos de profil et de couverture [3/3]</vt:lpstr>
      <vt:lpstr>Inviter des gens à « aimer » la page</vt:lpstr>
      <vt:lpstr>Publier du contenu [1/4]</vt:lpstr>
      <vt:lpstr>Publier du contenu [2/4]</vt:lpstr>
      <vt:lpstr>Publier du contenu [3/4]</vt:lpstr>
      <vt:lpstr>Publier du contenu [4/4]</vt:lpstr>
      <vt:lpstr>Créer et gérer un évènement [1/3]</vt:lpstr>
      <vt:lpstr>Créer et gérer un évènement [2/3]</vt:lpstr>
      <vt:lpstr>Créer et gérer un évènement [3/3]</vt:lpstr>
      <vt:lpstr>Partager une publication</vt:lpstr>
      <vt:lpstr>Aimer et commenter une publication</vt:lpstr>
      <vt:lpstr>Administration et statistiques</vt:lpstr>
      <vt:lpstr>Découvrir le menu « Administration »</vt:lpstr>
      <vt:lpstr>Gérer les statistiques [1/7]</vt:lpstr>
      <vt:lpstr>Gérer les statistiques [2/7]</vt:lpstr>
      <vt:lpstr>Gérer les statistiques [3/7]</vt:lpstr>
      <vt:lpstr>Gérer les statistiques [4/7]</vt:lpstr>
      <vt:lpstr>Gérer les statistiques [5/7]</vt:lpstr>
      <vt:lpstr>Gérer les statistiques [6/7]</vt:lpstr>
      <vt:lpstr>Gérer les statistiques [7/7]</vt:lpstr>
      <vt:lpstr>Glossaire</vt:lpstr>
    </vt:vector>
  </TitlesOfParts>
  <Company>ORDICENTRE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Facebook</dc:title>
  <dc:creator>aurelie.pineau</dc:creator>
  <cp:lastModifiedBy>habiba</cp:lastModifiedBy>
  <cp:revision>129</cp:revision>
  <dcterms:created xsi:type="dcterms:W3CDTF">2014-01-06T11:30:34Z</dcterms:created>
  <dcterms:modified xsi:type="dcterms:W3CDTF">2016-08-24T08:15:31Z</dcterms:modified>
</cp:coreProperties>
</file>